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Lst>
  <p:notesMasterIdLst>
    <p:notesMasterId r:id="rId64"/>
  </p:notesMasterIdLst>
  <p:handoutMasterIdLst>
    <p:handoutMasterId r:id="rId65"/>
  </p:handoutMasterIdLst>
  <p:sldIdLst>
    <p:sldId id="277" r:id="rId5"/>
    <p:sldId id="271" r:id="rId6"/>
    <p:sldId id="292" r:id="rId7"/>
    <p:sldId id="373" r:id="rId8"/>
    <p:sldId id="293" r:id="rId9"/>
    <p:sldId id="294" r:id="rId10"/>
    <p:sldId id="295" r:id="rId11"/>
    <p:sldId id="354" r:id="rId12"/>
    <p:sldId id="356" r:id="rId13"/>
    <p:sldId id="284" r:id="rId14"/>
    <p:sldId id="264" r:id="rId15"/>
    <p:sldId id="296" r:id="rId16"/>
    <p:sldId id="319" r:id="rId17"/>
    <p:sldId id="377" r:id="rId18"/>
    <p:sldId id="321" r:id="rId19"/>
    <p:sldId id="323" r:id="rId20"/>
    <p:sldId id="324" r:id="rId21"/>
    <p:sldId id="325" r:id="rId22"/>
    <p:sldId id="327" r:id="rId23"/>
    <p:sldId id="326" r:id="rId24"/>
    <p:sldId id="328" r:id="rId25"/>
    <p:sldId id="381" r:id="rId26"/>
    <p:sldId id="339" r:id="rId27"/>
    <p:sldId id="299" r:id="rId28"/>
    <p:sldId id="365" r:id="rId29"/>
    <p:sldId id="256" r:id="rId30"/>
    <p:sldId id="367" r:id="rId31"/>
    <p:sldId id="368" r:id="rId32"/>
    <p:sldId id="361" r:id="rId33"/>
    <p:sldId id="369" r:id="rId34"/>
    <p:sldId id="370" r:id="rId35"/>
    <p:sldId id="371" r:id="rId36"/>
    <p:sldId id="364" r:id="rId37"/>
    <p:sldId id="374" r:id="rId38"/>
    <p:sldId id="287" r:id="rId39"/>
    <p:sldId id="330" r:id="rId40"/>
    <p:sldId id="331" r:id="rId41"/>
    <p:sldId id="376" r:id="rId42"/>
    <p:sldId id="333" r:id="rId43"/>
    <p:sldId id="334" r:id="rId44"/>
    <p:sldId id="360" r:id="rId45"/>
    <p:sldId id="286" r:id="rId46"/>
    <p:sldId id="337" r:id="rId47"/>
    <p:sldId id="338" r:id="rId48"/>
    <p:sldId id="322" r:id="rId49"/>
    <p:sldId id="375" r:id="rId50"/>
    <p:sldId id="304" r:id="rId51"/>
    <p:sldId id="344" r:id="rId52"/>
    <p:sldId id="345" r:id="rId53"/>
    <p:sldId id="378" r:id="rId54"/>
    <p:sldId id="347" r:id="rId55"/>
    <p:sldId id="349" r:id="rId56"/>
    <p:sldId id="357" r:id="rId57"/>
    <p:sldId id="358" r:id="rId58"/>
    <p:sldId id="352" r:id="rId59"/>
    <p:sldId id="353" r:id="rId60"/>
    <p:sldId id="380" r:id="rId61"/>
    <p:sldId id="379" r:id="rId62"/>
    <p:sldId id="355" r:id="rId6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A0A0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173" autoAdjust="0"/>
    <p:restoredTop sz="94660"/>
  </p:normalViewPr>
  <p:slideViewPr>
    <p:cSldViewPr>
      <p:cViewPr varScale="1">
        <p:scale>
          <a:sx n="107" d="100"/>
          <a:sy n="107" d="100"/>
        </p:scale>
        <p:origin x="78" y="150"/>
      </p:cViewPr>
      <p:guideLst>
        <p:guide orient="horz" pos="2160"/>
        <p:guide pos="3840"/>
      </p:guideLst>
    </p:cSldViewPr>
  </p:slideViewPr>
  <p:notesTextViewPr>
    <p:cViewPr>
      <p:scale>
        <a:sx n="1" d="1"/>
        <a:sy n="1" d="1"/>
      </p:scale>
      <p:origin x="0" y="0"/>
    </p:cViewPr>
  </p:notesTextViewPr>
  <p:notesViewPr>
    <p:cSldViewPr>
      <p:cViewPr varScale="1">
        <p:scale>
          <a:sx n="69" d="100"/>
          <a:sy n="69" d="100"/>
        </p:scale>
        <p:origin x="2568" y="33"/>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61" Type="http://schemas.openxmlformats.org/officeDocument/2006/relationships/slide" Target="slides/slide57.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notesMaster" Target="notesMasters/notesMaster1.xml"/><Relationship Id="rId69"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9BAAE38-79BE-4082-9A4D-2BEC47341C04}" type="datetimeFigureOut">
              <a:rPr lang="en-US" smtClean="0"/>
              <a:t>2/3/2022</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9F15613-D24F-46B4-9010-BD7B318E3C30}" type="slidenum">
              <a:rPr lang="en-US" smtClean="0"/>
              <a:t>‹#›</a:t>
            </a:fld>
            <a:endParaRPr lang="en-US"/>
          </a:p>
        </p:txBody>
      </p:sp>
    </p:spTree>
    <p:extLst>
      <p:ext uri="{BB962C8B-B14F-4D97-AF65-F5344CB8AC3E}">
        <p14:creationId xmlns:p14="http://schemas.microsoft.com/office/powerpoint/2010/main" val="286405032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5BCF22-2D75-4779-9C8B-6270AA3FA919}" type="datetimeFigureOut">
              <a:rPr lang="en-US" smtClean="0"/>
              <a:t>2/3/2022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C0B8AC8-E212-48B2-9917-7448FC83DD17}" type="slidenum">
              <a:rPr lang="en-US" smtClean="0"/>
              <a:t>‹#›</a:t>
            </a:fld>
            <a:endParaRPr lang="en-US"/>
          </a:p>
        </p:txBody>
      </p:sp>
    </p:spTree>
    <p:extLst>
      <p:ext uri="{BB962C8B-B14F-4D97-AF65-F5344CB8AC3E}">
        <p14:creationId xmlns:p14="http://schemas.microsoft.com/office/powerpoint/2010/main" val="17865908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Project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14400" y="762000"/>
            <a:ext cx="10363200" cy="1470025"/>
          </a:xfrm>
        </p:spPr>
        <p:txBody>
          <a:bodyPr/>
          <a:lstStyle>
            <a:lvl1pPr>
              <a:defRPr/>
            </a:lvl1pPr>
          </a:lstStyle>
          <a:p>
            <a:r>
              <a:rPr lang="en-US" dirty="0"/>
              <a:t>Add the Project Title</a:t>
            </a:r>
          </a:p>
        </p:txBody>
      </p:sp>
      <p:sp>
        <p:nvSpPr>
          <p:cNvPr id="3" name="Subtitle 2"/>
          <p:cNvSpPr>
            <a:spLocks noGrp="1"/>
          </p:cNvSpPr>
          <p:nvPr>
            <p:ph type="subTitle" idx="1" hasCustomPrompt="1"/>
          </p:nvPr>
        </p:nvSpPr>
        <p:spPr>
          <a:xfrm>
            <a:off x="1828800" y="25146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Project ID</a:t>
            </a:r>
          </a:p>
        </p:txBody>
      </p:sp>
      <p:pic>
        <p:nvPicPr>
          <p:cNvPr id="20" name="Picture 19" descr="A picture containing photo, table, person, monitor&#10;&#10;Description automatically generated">
            <a:extLst>
              <a:ext uri="{FF2B5EF4-FFF2-40B4-BE49-F238E27FC236}">
                <a16:creationId xmlns:a16="http://schemas.microsoft.com/office/drawing/2014/main" id="{C4A8CD1C-223D-4C87-9519-FDBD49BC597A}"/>
              </a:ext>
            </a:extLst>
          </p:cNvPr>
          <p:cNvPicPr>
            <a:picLocks noChangeAspect="1"/>
          </p:cNvPicPr>
          <p:nvPr userDrawn="1"/>
        </p:nvPicPr>
        <p:blipFill rotWithShape="1">
          <a:blip r:embed="rId2"/>
          <a:srcRect t="90286" r="71976"/>
          <a:stretch/>
        </p:blipFill>
        <p:spPr>
          <a:xfrm>
            <a:off x="0" y="6373302"/>
            <a:ext cx="2514600" cy="490308"/>
          </a:xfrm>
          <a:prstGeom prst="rect">
            <a:avLst/>
          </a:prstGeom>
        </p:spPr>
      </p:pic>
    </p:spTree>
    <p:extLst>
      <p:ext uri="{BB962C8B-B14F-4D97-AF65-F5344CB8AC3E}">
        <p14:creationId xmlns:p14="http://schemas.microsoft.com/office/powerpoint/2010/main" val="8564494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0" name="二等辺三角形 9"/>
          <p:cNvSpPr/>
          <p:nvPr userDrawn="1"/>
        </p:nvSpPr>
        <p:spPr>
          <a:xfrm>
            <a:off x="0" y="6482208"/>
            <a:ext cx="12192000" cy="376686"/>
          </a:xfrm>
          <a:prstGeom prst="triangle">
            <a:avLst>
              <a:gd name="adj" fmla="val 62762"/>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11" name="二等辺三角形 10"/>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12" name="Slide Number Placeholder 5">
            <a:extLst>
              <a:ext uri="{FF2B5EF4-FFF2-40B4-BE49-F238E27FC236}">
                <a16:creationId xmlns:a16="http://schemas.microsoft.com/office/drawing/2014/main" id="{A75490AD-C6C9-4021-8C34-1F6444AB48BF}"/>
              </a:ext>
            </a:extLst>
          </p:cNvPr>
          <p:cNvSpPr txBox="1">
            <a:spLocks/>
          </p:cNvSpPr>
          <p:nvPr userDrawn="1"/>
        </p:nvSpPr>
        <p:spPr>
          <a:xfrm>
            <a:off x="11435142" y="6492875"/>
            <a:ext cx="680658" cy="365125"/>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7D6051F-EF20-4D26-A49B-A9D5F0B34CE8}" type="slidenum">
              <a:rPr lang="en-US" smtClean="0"/>
              <a:pPr/>
              <a:t>‹#›</a:t>
            </a:fld>
            <a:endParaRPr lang="en-US" dirty="0"/>
          </a:p>
        </p:txBody>
      </p:sp>
    </p:spTree>
    <p:extLst>
      <p:ext uri="{BB962C8B-B14F-4D97-AF65-F5344CB8AC3E}">
        <p14:creationId xmlns:p14="http://schemas.microsoft.com/office/powerpoint/2010/main" val="3352222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2" name="二等辺三角形 11"/>
          <p:cNvSpPr/>
          <p:nvPr userDrawn="1"/>
        </p:nvSpPr>
        <p:spPr>
          <a:xfrm>
            <a:off x="0" y="6406010"/>
            <a:ext cx="12192000" cy="452885"/>
          </a:xfrm>
          <a:prstGeom prst="triangle">
            <a:avLst>
              <a:gd name="adj" fmla="val 85448"/>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13" name="二等辺三角形 9"/>
          <p:cNvSpPr/>
          <p:nvPr userDrawn="1"/>
        </p:nvSpPr>
        <p:spPr>
          <a:xfrm>
            <a:off x="0" y="6482208"/>
            <a:ext cx="12192000" cy="376686"/>
          </a:xfrm>
          <a:prstGeom prst="triangle">
            <a:avLst>
              <a:gd name="adj" fmla="val 62762"/>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14" name="二等辺三角形 10"/>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Tree>
    <p:extLst>
      <p:ext uri="{BB962C8B-B14F-4D97-AF65-F5344CB8AC3E}">
        <p14:creationId xmlns:p14="http://schemas.microsoft.com/office/powerpoint/2010/main" val="5574300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二等辺三角形 10"/>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Tree>
    <p:extLst>
      <p:ext uri="{BB962C8B-B14F-4D97-AF65-F5344CB8AC3E}">
        <p14:creationId xmlns:p14="http://schemas.microsoft.com/office/powerpoint/2010/main" val="75240498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二等辺三角形 10"/>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Tree>
    <p:extLst>
      <p:ext uri="{BB962C8B-B14F-4D97-AF65-F5344CB8AC3E}">
        <p14:creationId xmlns:p14="http://schemas.microsoft.com/office/powerpoint/2010/main" val="361207864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二等辺三角形 9"/>
          <p:cNvSpPr/>
          <p:nvPr userDrawn="1"/>
        </p:nvSpPr>
        <p:spPr>
          <a:xfrm>
            <a:off x="0" y="6482208"/>
            <a:ext cx="12192000" cy="376686"/>
          </a:xfrm>
          <a:prstGeom prst="triangle">
            <a:avLst>
              <a:gd name="adj" fmla="val 62762"/>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13" name="二等辺三角形 10"/>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Tree>
    <p:extLst>
      <p:ext uri="{BB962C8B-B14F-4D97-AF65-F5344CB8AC3E}">
        <p14:creationId xmlns:p14="http://schemas.microsoft.com/office/powerpoint/2010/main" val="33108502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pic>
        <p:nvPicPr>
          <p:cNvPr id="20" name="Picture 19" descr="A picture containing photo, table, person, monitor&#10;&#10;Description automatically generated">
            <a:extLst>
              <a:ext uri="{FF2B5EF4-FFF2-40B4-BE49-F238E27FC236}">
                <a16:creationId xmlns:a16="http://schemas.microsoft.com/office/drawing/2014/main" id="{C4A8CD1C-223D-4C87-9519-FDBD49BC597A}"/>
              </a:ext>
            </a:extLst>
          </p:cNvPr>
          <p:cNvPicPr>
            <a:picLocks noChangeAspect="1"/>
          </p:cNvPicPr>
          <p:nvPr userDrawn="1"/>
        </p:nvPicPr>
        <p:blipFill rotWithShape="1">
          <a:blip r:embed="rId2"/>
          <a:srcRect t="90286" r="71976"/>
          <a:stretch/>
        </p:blipFill>
        <p:spPr>
          <a:xfrm>
            <a:off x="0" y="6373302"/>
            <a:ext cx="2514600" cy="490308"/>
          </a:xfrm>
          <a:prstGeom prst="rect">
            <a:avLst/>
          </a:prstGeom>
        </p:spPr>
      </p:pic>
    </p:spTree>
    <p:extLst>
      <p:ext uri="{BB962C8B-B14F-4D97-AF65-F5344CB8AC3E}">
        <p14:creationId xmlns:p14="http://schemas.microsoft.com/office/powerpoint/2010/main" val="24470881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Individual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二等辺三角形 9"/>
          <p:cNvSpPr/>
          <p:nvPr userDrawn="1"/>
        </p:nvSpPr>
        <p:spPr>
          <a:xfrm>
            <a:off x="0" y="6482208"/>
            <a:ext cx="12192000" cy="376686"/>
          </a:xfrm>
          <a:prstGeom prst="triangle">
            <a:avLst>
              <a:gd name="adj" fmla="val 62762"/>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dirty="0"/>
          </a:p>
        </p:txBody>
      </p:sp>
      <p:sp>
        <p:nvSpPr>
          <p:cNvPr id="13" name="二等辺三角形 10"/>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Tree>
    <p:extLst>
      <p:ext uri="{BB962C8B-B14F-4D97-AF65-F5344CB8AC3E}">
        <p14:creationId xmlns:p14="http://schemas.microsoft.com/office/powerpoint/2010/main" val="11888911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Overall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202388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63084" y="2837087"/>
            <a:ext cx="10363200" cy="1362075"/>
          </a:xfrm>
        </p:spPr>
        <p:txBody>
          <a:bodyPr anchor="t"/>
          <a:lstStyle>
            <a:lvl1pPr algn="l">
              <a:defRPr sz="4000" b="1" cap="all"/>
            </a:lvl1pPr>
          </a:lstStyle>
          <a:p>
            <a:r>
              <a:rPr lang="en-US" dirty="0"/>
              <a:t>Section Title</a:t>
            </a:r>
          </a:p>
        </p:txBody>
      </p:sp>
      <p:sp>
        <p:nvSpPr>
          <p:cNvPr id="3" name="Text Placeholder 2"/>
          <p:cNvSpPr>
            <a:spLocks noGrp="1"/>
          </p:cNvSpPr>
          <p:nvPr>
            <p:ph type="body" idx="1" hasCustomPrompt="1"/>
          </p:nvPr>
        </p:nvSpPr>
        <p:spPr>
          <a:xfrm>
            <a:off x="963084" y="4237261"/>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Section Sub-Titles</a:t>
            </a:r>
          </a:p>
        </p:txBody>
      </p:sp>
      <p:sp>
        <p:nvSpPr>
          <p:cNvPr id="19" name="Rectangle 18">
            <a:extLst>
              <a:ext uri="{FF2B5EF4-FFF2-40B4-BE49-F238E27FC236}">
                <a16:creationId xmlns:a16="http://schemas.microsoft.com/office/drawing/2014/main" id="{77C29E58-4878-471A-A8CF-FA8607A4052E}"/>
              </a:ext>
            </a:extLst>
          </p:cNvPr>
          <p:cNvSpPr/>
          <p:nvPr userDrawn="1"/>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ITXXXXXXXX</a:t>
            </a:r>
            <a:r>
              <a:rPr lang="en-US" sz="1800" dirty="0">
                <a:solidFill>
                  <a:schemeClr val="tx1"/>
                </a:solidFill>
              </a:rPr>
              <a:t>   |   &lt;</a:t>
            </a:r>
            <a:r>
              <a:rPr lang="en-US" sz="1800" b="1" dirty="0">
                <a:solidFill>
                  <a:schemeClr val="tx1"/>
                </a:solidFill>
              </a:rPr>
              <a:t>&lt;Student Name&gt;&gt;   </a:t>
            </a:r>
            <a:r>
              <a:rPr lang="en-US" sz="1800" dirty="0">
                <a:solidFill>
                  <a:schemeClr val="tx1"/>
                </a:solidFill>
              </a:rPr>
              <a:t>|   </a:t>
            </a:r>
            <a:r>
              <a:rPr lang="en-US" sz="1800" b="0" dirty="0">
                <a:solidFill>
                  <a:schemeClr val="tx1"/>
                </a:solidFill>
              </a:rPr>
              <a:t>&lt;&lt;Project ID&gt;&gt;</a:t>
            </a:r>
          </a:p>
        </p:txBody>
      </p:sp>
    </p:spTree>
    <p:extLst>
      <p:ext uri="{BB962C8B-B14F-4D97-AF65-F5344CB8AC3E}">
        <p14:creationId xmlns:p14="http://schemas.microsoft.com/office/powerpoint/2010/main" val="32933316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Student Information Sec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63084" y="2837087"/>
            <a:ext cx="10363200" cy="1362075"/>
          </a:xfrm>
        </p:spPr>
        <p:txBody>
          <a:bodyPr anchor="t"/>
          <a:lstStyle>
            <a:lvl1pPr algn="l">
              <a:defRPr sz="4000" b="1" cap="all"/>
            </a:lvl1pPr>
          </a:lstStyle>
          <a:p>
            <a:r>
              <a:rPr lang="en-US" dirty="0"/>
              <a:t>Student IT Number | Student Name</a:t>
            </a:r>
          </a:p>
        </p:txBody>
      </p:sp>
      <p:sp>
        <p:nvSpPr>
          <p:cNvPr id="3" name="Text Placeholder 2"/>
          <p:cNvSpPr>
            <a:spLocks noGrp="1"/>
          </p:cNvSpPr>
          <p:nvPr>
            <p:ph type="body" idx="1" hasCustomPrompt="1"/>
          </p:nvPr>
        </p:nvSpPr>
        <p:spPr>
          <a:xfrm>
            <a:off x="963084" y="4237261"/>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Student’s Specialization</a:t>
            </a:r>
          </a:p>
        </p:txBody>
      </p:sp>
      <p:sp>
        <p:nvSpPr>
          <p:cNvPr id="13" name="二等辺三角形 10"/>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4" name="Rectangle 3">
            <a:extLst>
              <a:ext uri="{FF2B5EF4-FFF2-40B4-BE49-F238E27FC236}">
                <a16:creationId xmlns:a16="http://schemas.microsoft.com/office/drawing/2014/main" id="{0A8789F7-2DE1-4BD0-98A0-4D627E8C7924}"/>
              </a:ext>
            </a:extLst>
          </p:cNvPr>
          <p:cNvSpPr/>
          <p:nvPr userDrawn="1"/>
        </p:nvSpPr>
        <p:spPr>
          <a:xfrm>
            <a:off x="10134600" y="152400"/>
            <a:ext cx="1981200" cy="2286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Student Must add a professional photo to this cage</a:t>
            </a:r>
          </a:p>
        </p:txBody>
      </p:sp>
    </p:spTree>
    <p:extLst>
      <p:ext uri="{BB962C8B-B14F-4D97-AF65-F5344CB8AC3E}">
        <p14:creationId xmlns:p14="http://schemas.microsoft.com/office/powerpoint/2010/main" val="20085934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303586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570868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650893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304800"/>
            <a:ext cx="11684000" cy="79216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304800" y="1143000"/>
            <a:ext cx="11684000" cy="51816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5">
            <a:extLst>
              <a:ext uri="{FF2B5EF4-FFF2-40B4-BE49-F238E27FC236}">
                <a16:creationId xmlns:a16="http://schemas.microsoft.com/office/drawing/2014/main" id="{C064364F-1F37-4C7B-B31F-2D4F671B2CB9}"/>
              </a:ext>
            </a:extLst>
          </p:cNvPr>
          <p:cNvSpPr txBox="1">
            <a:spLocks/>
          </p:cNvSpPr>
          <p:nvPr userDrawn="1"/>
        </p:nvSpPr>
        <p:spPr>
          <a:xfrm>
            <a:off x="11435142" y="6492875"/>
            <a:ext cx="680658" cy="365125"/>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7D6051F-EF20-4D26-A49B-A9D5F0B34CE8}" type="slidenum">
              <a:rPr lang="en-US" smtClean="0"/>
              <a:pPr/>
              <a:t>‹#›</a:t>
            </a:fld>
            <a:endParaRPr lang="en-US" dirty="0"/>
          </a:p>
        </p:txBody>
      </p:sp>
      <p:pic>
        <p:nvPicPr>
          <p:cNvPr id="7" name="Picture 6" descr="A picture containing photo, table, person, monitor&#10;&#10;Description automatically generated">
            <a:extLst>
              <a:ext uri="{FF2B5EF4-FFF2-40B4-BE49-F238E27FC236}">
                <a16:creationId xmlns:a16="http://schemas.microsoft.com/office/drawing/2014/main" id="{0503738D-67F6-4FC8-88E8-C0D768AD3312}"/>
              </a:ext>
            </a:extLst>
          </p:cNvPr>
          <p:cNvPicPr>
            <a:picLocks noChangeAspect="1"/>
          </p:cNvPicPr>
          <p:nvPr userDrawn="1"/>
        </p:nvPicPr>
        <p:blipFill rotWithShape="1">
          <a:blip r:embed="rId16"/>
          <a:srcRect t="90286" r="71976"/>
          <a:stretch/>
        </p:blipFill>
        <p:spPr>
          <a:xfrm>
            <a:off x="0" y="6373302"/>
            <a:ext cx="2514600" cy="490308"/>
          </a:xfrm>
          <a:prstGeom prst="rect">
            <a:avLst/>
          </a:prstGeom>
        </p:spPr>
      </p:pic>
      <p:sp>
        <p:nvSpPr>
          <p:cNvPr id="4" name="TextBox 3">
            <a:extLst>
              <a:ext uri="{FF2B5EF4-FFF2-40B4-BE49-F238E27FC236}">
                <a16:creationId xmlns:a16="http://schemas.microsoft.com/office/drawing/2014/main" id="{A16EC11E-4ADA-413C-92B1-C0871F068AF1}"/>
              </a:ext>
            </a:extLst>
          </p:cNvPr>
          <p:cNvSpPr txBox="1"/>
          <p:nvPr userDrawn="1"/>
        </p:nvSpPr>
        <p:spPr>
          <a:xfrm>
            <a:off x="10287000" y="6536937"/>
            <a:ext cx="1066800" cy="276999"/>
          </a:xfrm>
          <a:prstGeom prst="rect">
            <a:avLst/>
          </a:prstGeom>
          <a:noFill/>
        </p:spPr>
        <p:txBody>
          <a:bodyPr wrap="square" rtlCol="0">
            <a:spAutoFit/>
          </a:bodyPr>
          <a:lstStyle/>
          <a:p>
            <a:fld id="{98C4007C-554A-4B16-A31C-089CB53EF86F}" type="datetime1">
              <a:rPr lang="en-US" sz="1200" b="1" smtClean="0"/>
              <a:t>2/3/2022</a:t>
            </a:fld>
            <a:endParaRPr lang="en-US" sz="1200" b="1" dirty="0"/>
          </a:p>
        </p:txBody>
      </p:sp>
    </p:spTree>
    <p:extLst>
      <p:ext uri="{BB962C8B-B14F-4D97-AF65-F5344CB8AC3E}">
        <p14:creationId xmlns:p14="http://schemas.microsoft.com/office/powerpoint/2010/main" val="4137453564"/>
      </p:ext>
    </p:extLst>
  </p:cSld>
  <p:clrMap bg1="lt1" tx1="dk1" bg2="lt2" tx2="dk2" accent1="accent1" accent2="accent2" accent3="accent3" accent4="accent4" accent5="accent5" accent6="accent6" hlink="hlink" folHlink="folHlink"/>
  <p:sldLayoutIdLst>
    <p:sldLayoutId id="2147483661" r:id="rId1"/>
    <p:sldLayoutId id="2147483663" r:id="rId2"/>
    <p:sldLayoutId id="2147483650" r:id="rId3"/>
    <p:sldLayoutId id="2147483662" r:id="rId4"/>
    <p:sldLayoutId id="2147483651" r:id="rId5"/>
    <p:sldLayoutId id="2147483660"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Lst>
  <p:hf hdr="0" ftr="0"/>
  <p:txStyles>
    <p:titleStyle>
      <a:lvl1pPr algn="ctr" defTabSz="914400" rtl="0" eaLnBrk="1" latinLnBrk="0" hangingPunct="1">
        <a:spcBef>
          <a:spcPct val="0"/>
        </a:spcBef>
        <a:buNone/>
        <a:defRPr sz="4400" kern="1200">
          <a:solidFill>
            <a:schemeClr val="tx1"/>
          </a:solidFill>
          <a:latin typeface="Adobe Devanagari" pitchFamily="18" charset="0"/>
          <a:ea typeface="+mj-ea"/>
          <a:cs typeface="Adobe Devanagari" pitchFamily="18" charset="0"/>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Wingdings" pitchFamily="2" charset="2"/>
        <a:buChar char="Ø"/>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Wingdings" pitchFamily="2"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www.statista.com/statistics/973815/worldwide-digital-voice-assistant-in-use/" TargetMode="External"/><Relationship Id="rId2" Type="http://schemas.openxmlformats.org/officeDocument/2006/relationships/hyperlink" Target="https://ieeexplore.ieee.org/abstract/document/8294116" TargetMode="External"/><Relationship Id="rId1" Type="http://schemas.openxmlformats.org/officeDocument/2006/relationships/slideLayout" Target="../slideLayouts/slideLayout5.xml"/><Relationship Id="rId4" Type="http://schemas.openxmlformats.org/officeDocument/2006/relationships/hyperlink" Target="https://en.wikipedia.org/wiki/Clova_(virtual_assistant)" TargetMode="External"/></Relationships>
</file>

<file path=ppt/slides/_rels/slide1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hyperlink" Target="https://en.wikiversity.org/wiki/Python_Concepts" TargetMode="External"/><Relationship Id="rId7" Type="http://schemas.openxmlformats.org/officeDocument/2006/relationships/image" Target="../media/image27.png"/><Relationship Id="rId2" Type="http://schemas.openxmlformats.org/officeDocument/2006/relationships/image" Target="../media/image24.png"/><Relationship Id="rId1" Type="http://schemas.openxmlformats.org/officeDocument/2006/relationships/slideLayout" Target="../slideLayouts/slideLayout4.xml"/><Relationship Id="rId6" Type="http://schemas.openxmlformats.org/officeDocument/2006/relationships/image" Target="../media/image26.png"/><Relationship Id="rId5" Type="http://schemas.openxmlformats.org/officeDocument/2006/relationships/hyperlink" Target="https://pngimg.com/download/73390" TargetMode="External"/><Relationship Id="rId4" Type="http://schemas.openxmlformats.org/officeDocument/2006/relationships/image" Target="../media/image25.png"/><Relationship Id="rId9" Type="http://schemas.openxmlformats.org/officeDocument/2006/relationships/image" Target="../media/image2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1.xml"/><Relationship Id="rId5" Type="http://schemas.openxmlformats.org/officeDocument/2006/relationships/image" Target="../media/image9.svg"/><Relationship Id="rId4" Type="http://schemas.openxmlformats.org/officeDocument/2006/relationships/image" Target="../media/image8.png"/></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9.png"/><Relationship Id="rId1" Type="http://schemas.openxmlformats.org/officeDocument/2006/relationships/slideLayout" Target="../slideLayouts/slideLayout4.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1.xml"/><Relationship Id="rId5" Type="http://schemas.openxmlformats.org/officeDocument/2006/relationships/image" Target="../media/image9.svg"/><Relationship Id="rId4" Type="http://schemas.openxmlformats.org/officeDocument/2006/relationships/image" Target="../media/image8.png"/></Relationships>
</file>

<file path=ppt/slides/_rels/slide3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4.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slides/_rels/slide4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3.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hyperlink" Target="https://ieeexplore.ieee.org/abstract/document/7377600" TargetMode="External"/><Relationship Id="rId2" Type="http://schemas.openxmlformats.org/officeDocument/2006/relationships/hyperlink" Target="https://ieeexplore.ieee.org/abstract/document/8294116" TargetMode="External"/><Relationship Id="rId1" Type="http://schemas.openxmlformats.org/officeDocument/2006/relationships/slideLayout" Target="../slideLayouts/slideLayout4.xml"/><Relationship Id="rId4" Type="http://schemas.openxmlformats.org/officeDocument/2006/relationships/hyperlink" Target="https://discovery.ucl.ac.uk/id/eprint/10084820/" TargetMode="External"/></Relationships>
</file>

<file path=ppt/slides/_rels/slide47.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1.xml"/><Relationship Id="rId5" Type="http://schemas.openxmlformats.org/officeDocument/2006/relationships/image" Target="../media/image9.svg"/><Relationship Id="rId4" Type="http://schemas.openxmlformats.org/officeDocument/2006/relationships/image" Target="../media/image8.png"/></Relationships>
</file>

<file path=ppt/slides/_rels/slide5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9.png"/><Relationship Id="rId1" Type="http://schemas.openxmlformats.org/officeDocument/2006/relationships/slideLayout" Target="../slideLayouts/slideLayout4.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2" Type="http://schemas.openxmlformats.org/officeDocument/2006/relationships/image" Target="../media/image51.jp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475E098-F3D0-453C-BBF5-A7C840F21FD8}"/>
              </a:ext>
            </a:extLst>
          </p:cNvPr>
          <p:cNvSpPr>
            <a:spLocks noGrp="1"/>
          </p:cNvSpPr>
          <p:nvPr>
            <p:ph type="ctrTitle"/>
          </p:nvPr>
        </p:nvSpPr>
        <p:spPr>
          <a:xfrm>
            <a:off x="0" y="457200"/>
            <a:ext cx="12192000" cy="2514600"/>
          </a:xfrm>
          <a:solidFill>
            <a:schemeClr val="tx1">
              <a:alpha val="65000"/>
            </a:schemeClr>
          </a:solidFill>
          <a:effectLst>
            <a:glow rad="12700">
              <a:schemeClr val="accent1">
                <a:alpha val="40000"/>
              </a:schemeClr>
            </a:glow>
          </a:effectLst>
        </p:spPr>
        <p:txBody>
          <a:bodyPr>
            <a:normAutofit fontScale="90000"/>
          </a:bodyPr>
          <a:lstStyle/>
          <a:p>
            <a:br>
              <a:rPr lang="en-US" dirty="0"/>
            </a:br>
            <a:r>
              <a:rPr lang="en-US" b="1" dirty="0">
                <a:solidFill>
                  <a:schemeClr val="bg1"/>
                </a:solidFill>
                <a:latin typeface="+mn-lt"/>
              </a:rPr>
              <a:t>Automated Sinhala Voice Assistant to manage tasks using Natural Language Processing</a:t>
            </a:r>
            <a:br>
              <a:rPr lang="en-US" dirty="0">
                <a:solidFill>
                  <a:schemeClr val="bg1"/>
                </a:solidFill>
              </a:rPr>
            </a:br>
            <a:br>
              <a:rPr lang="en-US" dirty="0"/>
            </a:br>
            <a:r>
              <a:rPr lang="en-US" dirty="0"/>
              <a:t> </a:t>
            </a:r>
          </a:p>
        </p:txBody>
      </p:sp>
      <p:sp>
        <p:nvSpPr>
          <p:cNvPr id="6" name="Title 3">
            <a:extLst>
              <a:ext uri="{FF2B5EF4-FFF2-40B4-BE49-F238E27FC236}">
                <a16:creationId xmlns:a16="http://schemas.microsoft.com/office/drawing/2014/main" id="{1994AD50-3076-4D3D-AC28-EABB113A0F6F}"/>
              </a:ext>
            </a:extLst>
          </p:cNvPr>
          <p:cNvSpPr txBox="1">
            <a:spLocks/>
          </p:cNvSpPr>
          <p:nvPr/>
        </p:nvSpPr>
        <p:spPr>
          <a:xfrm>
            <a:off x="0" y="1981200"/>
            <a:ext cx="11811000" cy="1143000"/>
          </a:xfrm>
          <a:prstGeom prst="rect">
            <a:avLst/>
          </a:prstGeom>
          <a:noFill/>
          <a:effectLst>
            <a:glow rad="12700">
              <a:schemeClr val="accent1">
                <a:alpha val="40000"/>
              </a:schemeClr>
            </a:glow>
          </a:effectLst>
        </p:spPr>
        <p:txBody>
          <a:bodyPr vert="horz" lIns="91440" tIns="45720" rIns="91440" bIns="45720" rtlCol="0" anchor="ctr">
            <a:normAutofit fontScale="52500" lnSpcReduction="20000"/>
          </a:bodyPr>
          <a:lstStyle>
            <a:lvl1pPr algn="ctr" defTabSz="914400" rtl="0" eaLnBrk="1" latinLnBrk="0" hangingPunct="1">
              <a:spcBef>
                <a:spcPct val="0"/>
              </a:spcBef>
              <a:buNone/>
              <a:defRPr sz="4400" kern="1200">
                <a:solidFill>
                  <a:schemeClr val="tx1"/>
                </a:solidFill>
                <a:latin typeface="Adobe Devanagari" pitchFamily="18" charset="0"/>
                <a:ea typeface="+mj-ea"/>
                <a:cs typeface="Adobe Devanagari" pitchFamily="18" charset="0"/>
              </a:defRPr>
            </a:lvl1pPr>
          </a:lstStyle>
          <a:p>
            <a:br>
              <a:rPr lang="en-US" dirty="0">
                <a:solidFill>
                  <a:schemeClr val="bg1"/>
                </a:solidFill>
              </a:rPr>
            </a:br>
            <a:r>
              <a:rPr lang="en-US" sz="6000" b="1" dirty="0">
                <a:solidFill>
                  <a:schemeClr val="bg1"/>
                </a:solidFill>
                <a:latin typeface="+mn-lt"/>
              </a:rPr>
              <a:t>2022-200</a:t>
            </a:r>
            <a:br>
              <a:rPr lang="en-US" dirty="0"/>
            </a:br>
            <a:r>
              <a:rPr lang="en-US" dirty="0"/>
              <a:t> </a:t>
            </a:r>
          </a:p>
        </p:txBody>
      </p:sp>
      <p:sp>
        <p:nvSpPr>
          <p:cNvPr id="7" name="Subtitle 2">
            <a:extLst>
              <a:ext uri="{FF2B5EF4-FFF2-40B4-BE49-F238E27FC236}">
                <a16:creationId xmlns:a16="http://schemas.microsoft.com/office/drawing/2014/main" id="{9A24D211-99F8-4627-87A5-1C264285D3F3}"/>
              </a:ext>
            </a:extLst>
          </p:cNvPr>
          <p:cNvSpPr txBox="1">
            <a:spLocks/>
          </p:cNvSpPr>
          <p:nvPr/>
        </p:nvSpPr>
        <p:spPr>
          <a:xfrm>
            <a:off x="9356672" y="5967218"/>
            <a:ext cx="2707079" cy="687787"/>
          </a:xfrm>
          <a:prstGeom prst="rect">
            <a:avLst/>
          </a:prstGeom>
        </p:spPr>
        <p:txBody>
          <a:bodyPr vert="horz" lIns="91440" tIns="45720" rIns="91440" bIns="45720" rtlCol="0" anchor="t">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spcBef>
                <a:spcPct val="0"/>
              </a:spcBef>
            </a:pPr>
            <a:r>
              <a:rPr lang="en-US" sz="2000" b="1" dirty="0">
                <a:solidFill>
                  <a:schemeClr val="bg1"/>
                </a:solidFill>
                <a:cs typeface="Calibri Light"/>
              </a:rPr>
              <a:t>Co-Supervised By: </a:t>
            </a:r>
          </a:p>
          <a:p>
            <a:pPr>
              <a:spcBef>
                <a:spcPct val="0"/>
              </a:spcBef>
            </a:pPr>
            <a:r>
              <a:rPr lang="en-US" sz="1800" b="1" dirty="0">
                <a:solidFill>
                  <a:schemeClr val="bg1"/>
                </a:solidFill>
                <a:cs typeface="Calibri Light"/>
              </a:rPr>
              <a:t>Ms. Jenny Kishara</a:t>
            </a:r>
          </a:p>
        </p:txBody>
      </p:sp>
      <p:sp>
        <p:nvSpPr>
          <p:cNvPr id="8" name="Subtitle 2">
            <a:extLst>
              <a:ext uri="{FF2B5EF4-FFF2-40B4-BE49-F238E27FC236}">
                <a16:creationId xmlns:a16="http://schemas.microsoft.com/office/drawing/2014/main" id="{BBC04993-ADE1-4982-8B17-C8C95E1BBBD0}"/>
              </a:ext>
            </a:extLst>
          </p:cNvPr>
          <p:cNvSpPr txBox="1">
            <a:spLocks/>
          </p:cNvSpPr>
          <p:nvPr/>
        </p:nvSpPr>
        <p:spPr>
          <a:xfrm>
            <a:off x="9356671" y="5179613"/>
            <a:ext cx="2707079" cy="687787"/>
          </a:xfrm>
          <a:prstGeom prst="rect">
            <a:avLst/>
          </a:prstGeom>
        </p:spPr>
        <p:txBody>
          <a:bodyPr vert="horz" lIns="91440" tIns="45720" rIns="91440" bIns="45720" rtlCol="0" anchor="t">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spcBef>
                <a:spcPct val="0"/>
              </a:spcBef>
            </a:pPr>
            <a:r>
              <a:rPr lang="en-US" sz="2000" b="1" dirty="0">
                <a:solidFill>
                  <a:schemeClr val="bg1"/>
                </a:solidFill>
                <a:cs typeface="Calibri Light"/>
              </a:rPr>
              <a:t>Supervised By: </a:t>
            </a:r>
          </a:p>
          <a:p>
            <a:pPr>
              <a:spcBef>
                <a:spcPct val="0"/>
              </a:spcBef>
            </a:pPr>
            <a:r>
              <a:rPr lang="en-US" sz="1800" b="1" dirty="0">
                <a:solidFill>
                  <a:schemeClr val="bg1"/>
                </a:solidFill>
                <a:cs typeface="Calibri Light"/>
              </a:rPr>
              <a:t>Ms. Dinuka Wijendra</a:t>
            </a:r>
          </a:p>
        </p:txBody>
      </p:sp>
    </p:spTree>
    <p:extLst>
      <p:ext uri="{BB962C8B-B14F-4D97-AF65-F5344CB8AC3E}">
        <p14:creationId xmlns:p14="http://schemas.microsoft.com/office/powerpoint/2010/main" val="38138873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6F25A2-0ABA-476F-93A9-CAE8E1CC4A08}"/>
              </a:ext>
            </a:extLst>
          </p:cNvPr>
          <p:cNvSpPr>
            <a:spLocks noGrp="1"/>
          </p:cNvSpPr>
          <p:nvPr>
            <p:ph type="title"/>
          </p:nvPr>
        </p:nvSpPr>
        <p:spPr>
          <a:xfrm>
            <a:off x="38100" y="194204"/>
            <a:ext cx="12115800" cy="838200"/>
          </a:xfrm>
        </p:spPr>
        <p:txBody>
          <a:bodyPr/>
          <a:lstStyle/>
          <a:p>
            <a:pPr algn="ctr"/>
            <a:r>
              <a:rPr lang="en-US" dirty="0"/>
              <a:t>References</a:t>
            </a:r>
          </a:p>
        </p:txBody>
      </p:sp>
      <p:sp>
        <p:nvSpPr>
          <p:cNvPr id="3" name="Text Placeholder 2">
            <a:extLst>
              <a:ext uri="{FF2B5EF4-FFF2-40B4-BE49-F238E27FC236}">
                <a16:creationId xmlns:a16="http://schemas.microsoft.com/office/drawing/2014/main" id="{BEF3D551-122C-4719-815B-4B734524ED38}"/>
              </a:ext>
            </a:extLst>
          </p:cNvPr>
          <p:cNvSpPr>
            <a:spLocks noGrp="1"/>
          </p:cNvSpPr>
          <p:nvPr>
            <p:ph type="body" idx="1"/>
          </p:nvPr>
        </p:nvSpPr>
        <p:spPr>
          <a:xfrm>
            <a:off x="432858" y="613304"/>
            <a:ext cx="11250084" cy="5558896"/>
          </a:xfrm>
        </p:spPr>
        <p:txBody>
          <a:bodyPr>
            <a:normAutofit fontScale="92500" lnSpcReduction="20000"/>
          </a:bodyPr>
          <a:lstStyle/>
          <a:p>
            <a:r>
              <a:rPr lang="en-US" sz="2000" dirty="0">
                <a:solidFill>
                  <a:schemeClr val="tx1">
                    <a:lumMod val="95000"/>
                    <a:lumOff val="5000"/>
                  </a:schemeClr>
                </a:solidFill>
                <a:effectLst/>
                <a:latin typeface="Cambria (Body)"/>
                <a:ea typeface="MS Mincho" panose="02020609040205080304" pitchFamily="49" charset="-128"/>
                <a:cs typeface="Latha" panose="020B0604020202020204" pitchFamily="34" charset="0"/>
              </a:rPr>
              <a:t>[1] T. </a:t>
            </a:r>
            <a:r>
              <a:rPr lang="en-US" sz="2000" dirty="0" err="1">
                <a:solidFill>
                  <a:schemeClr val="tx1">
                    <a:lumMod val="95000"/>
                    <a:lumOff val="5000"/>
                  </a:schemeClr>
                </a:solidFill>
                <a:effectLst/>
                <a:latin typeface="Cambria (Body)"/>
                <a:ea typeface="MS Mincho" panose="02020609040205080304" pitchFamily="49" charset="-128"/>
                <a:cs typeface="Latha" panose="020B0604020202020204" pitchFamily="34" charset="0"/>
              </a:rPr>
              <a:t>Dinushika</a:t>
            </a:r>
            <a:r>
              <a:rPr lang="en-US" sz="2000" dirty="0">
                <a:solidFill>
                  <a:schemeClr val="tx1">
                    <a:lumMod val="95000"/>
                    <a:lumOff val="5000"/>
                  </a:schemeClr>
                </a:solidFill>
                <a:effectLst/>
                <a:latin typeface="Cambria (Body)"/>
                <a:ea typeface="MS Mincho" panose="02020609040205080304" pitchFamily="49" charset="-128"/>
                <a:cs typeface="Latha" panose="020B0604020202020204" pitchFamily="34" charset="0"/>
              </a:rPr>
              <a:t>, L. </a:t>
            </a:r>
            <a:r>
              <a:rPr lang="en-US" sz="2000" dirty="0" err="1">
                <a:solidFill>
                  <a:schemeClr val="tx1">
                    <a:lumMod val="95000"/>
                    <a:lumOff val="5000"/>
                  </a:schemeClr>
                </a:solidFill>
                <a:effectLst/>
                <a:latin typeface="Cambria (Body)"/>
                <a:ea typeface="MS Mincho" panose="02020609040205080304" pitchFamily="49" charset="-128"/>
                <a:cs typeface="Latha" panose="020B0604020202020204" pitchFamily="34" charset="0"/>
              </a:rPr>
              <a:t>Kavmini</a:t>
            </a:r>
            <a:r>
              <a:rPr lang="en-US" sz="2000" dirty="0">
                <a:solidFill>
                  <a:schemeClr val="tx1">
                    <a:lumMod val="95000"/>
                    <a:lumOff val="5000"/>
                  </a:schemeClr>
                </a:solidFill>
                <a:effectLst/>
                <a:latin typeface="Cambria (Body)"/>
                <a:ea typeface="MS Mincho" panose="02020609040205080304" pitchFamily="49" charset="-128"/>
                <a:cs typeface="Latha" panose="020B0604020202020204" pitchFamily="34" charset="0"/>
              </a:rPr>
              <a:t>, P. </a:t>
            </a:r>
            <a:r>
              <a:rPr lang="en-US" sz="2000" dirty="0" err="1">
                <a:solidFill>
                  <a:schemeClr val="tx1">
                    <a:lumMod val="95000"/>
                    <a:lumOff val="5000"/>
                  </a:schemeClr>
                </a:solidFill>
                <a:effectLst/>
                <a:latin typeface="Cambria (Body)"/>
                <a:ea typeface="MS Mincho" panose="02020609040205080304" pitchFamily="49" charset="-128"/>
                <a:cs typeface="Latha" panose="020B0604020202020204" pitchFamily="34" charset="0"/>
              </a:rPr>
              <a:t>Abeyawardhana</a:t>
            </a:r>
            <a:r>
              <a:rPr lang="en-US" sz="2000" dirty="0">
                <a:solidFill>
                  <a:schemeClr val="tx1">
                    <a:lumMod val="95000"/>
                    <a:lumOff val="5000"/>
                  </a:schemeClr>
                </a:solidFill>
                <a:effectLst/>
                <a:latin typeface="Cambria (Body)"/>
                <a:ea typeface="MS Mincho" panose="02020609040205080304" pitchFamily="49" charset="-128"/>
                <a:cs typeface="Latha" panose="020B0604020202020204" pitchFamily="34" charset="0"/>
              </a:rPr>
              <a:t>, U. </a:t>
            </a:r>
            <a:r>
              <a:rPr lang="en-US" sz="2000" dirty="0" err="1">
                <a:solidFill>
                  <a:schemeClr val="tx1">
                    <a:lumMod val="95000"/>
                    <a:lumOff val="5000"/>
                  </a:schemeClr>
                </a:solidFill>
                <a:effectLst/>
                <a:latin typeface="Cambria (Body)"/>
                <a:ea typeface="MS Mincho" panose="02020609040205080304" pitchFamily="49" charset="-128"/>
                <a:cs typeface="Latha" panose="020B0604020202020204" pitchFamily="34" charset="0"/>
              </a:rPr>
              <a:t>Thayasivam</a:t>
            </a:r>
            <a:r>
              <a:rPr lang="en-US" sz="2000" dirty="0">
                <a:solidFill>
                  <a:schemeClr val="tx1">
                    <a:lumMod val="95000"/>
                    <a:lumOff val="5000"/>
                  </a:schemeClr>
                </a:solidFill>
                <a:effectLst/>
                <a:latin typeface="Cambria (Body)"/>
                <a:ea typeface="MS Mincho" panose="02020609040205080304" pitchFamily="49" charset="-128"/>
                <a:cs typeface="Latha" panose="020B0604020202020204" pitchFamily="34" charset="0"/>
              </a:rPr>
              <a:t> and S. Jayasena, "Speech Command Classification System for Sinhala Language based on Automatic Speech Recognition," IEEE, 19 March 2020. [Online]. Available: https://ieeexplore.ieee.org/abstract/document/9037648. [Accessed 19 January 2022].</a:t>
            </a:r>
          </a:p>
          <a:p>
            <a:endParaRPr lang="en-US" sz="2000" dirty="0">
              <a:solidFill>
                <a:schemeClr val="tx1">
                  <a:lumMod val="95000"/>
                  <a:lumOff val="5000"/>
                </a:schemeClr>
              </a:solidFill>
              <a:effectLst/>
              <a:latin typeface="Cambria (Body)"/>
              <a:ea typeface="MS Mincho" panose="02020609040205080304" pitchFamily="49" charset="-128"/>
              <a:cs typeface="Latha" panose="020B0604020202020204" pitchFamily="34" charset="0"/>
            </a:endParaRPr>
          </a:p>
          <a:p>
            <a:r>
              <a:rPr lang="en-US" sz="2000" dirty="0">
                <a:solidFill>
                  <a:schemeClr val="tx1">
                    <a:lumMod val="95000"/>
                    <a:lumOff val="5000"/>
                  </a:schemeClr>
                </a:solidFill>
                <a:effectLst/>
                <a:latin typeface="Cambria (Body)"/>
                <a:ea typeface="MS Mincho" panose="02020609040205080304" pitchFamily="49" charset="-128"/>
                <a:cs typeface="Latha" panose="020B0604020202020204" pitchFamily="34" charset="0"/>
              </a:rPr>
              <a:t>[2]"Intelligent mobile assistant for hearing impairers to interact with the society in Sinhala language", Ieeexplore.ieee.org, 2022. [Online]. Available: </a:t>
            </a:r>
            <a:r>
              <a:rPr lang="en-US" sz="2000" dirty="0">
                <a:solidFill>
                  <a:schemeClr val="tx1">
                    <a:lumMod val="95000"/>
                    <a:lumOff val="5000"/>
                  </a:schemeClr>
                </a:solidFill>
                <a:effectLst/>
                <a:latin typeface="Cambria (Body)"/>
                <a:ea typeface="MS Mincho" panose="02020609040205080304" pitchFamily="49" charset="-128"/>
                <a:cs typeface="Latha" panose="020B0604020202020204" pitchFamily="34" charset="0"/>
                <a:hlinkClick r:id="rId2">
                  <a:extLst>
                    <a:ext uri="{A12FA001-AC4F-418D-AE19-62706E023703}">
                      <ahyp:hlinkClr xmlns:ahyp="http://schemas.microsoft.com/office/drawing/2018/hyperlinkcolor" val="tx"/>
                    </a:ext>
                  </a:extLst>
                </a:hlinkClick>
              </a:rPr>
              <a:t>https://ieeexplore.ieee.org/abstract/document/8294116</a:t>
            </a:r>
            <a:r>
              <a:rPr lang="en-US" sz="2000" dirty="0">
                <a:solidFill>
                  <a:schemeClr val="tx1">
                    <a:lumMod val="95000"/>
                    <a:lumOff val="5000"/>
                  </a:schemeClr>
                </a:solidFill>
                <a:effectLst/>
                <a:latin typeface="Cambria (Body)"/>
                <a:ea typeface="MS Mincho" panose="02020609040205080304" pitchFamily="49" charset="-128"/>
                <a:cs typeface="Latha" panose="020B0604020202020204" pitchFamily="34" charset="0"/>
              </a:rPr>
              <a:t>.</a:t>
            </a:r>
          </a:p>
          <a:p>
            <a:endParaRPr lang="en-US" dirty="0">
              <a:solidFill>
                <a:schemeClr val="tx1"/>
              </a:solidFill>
            </a:endParaRPr>
          </a:p>
          <a:p>
            <a:r>
              <a:rPr lang="en-US" sz="2000" dirty="0">
                <a:solidFill>
                  <a:schemeClr val="tx1">
                    <a:lumMod val="95000"/>
                    <a:lumOff val="5000"/>
                  </a:schemeClr>
                </a:solidFill>
                <a:latin typeface="Calibri" panose="020F0502020204030204" pitchFamily="34" charset="0"/>
                <a:ea typeface="Calibri" panose="020F0502020204030204" pitchFamily="34" charset="0"/>
                <a:cs typeface="Calibri" panose="020F0502020204030204" pitchFamily="34" charset="0"/>
              </a:rPr>
              <a:t>[3] D. D. S. </a:t>
            </a:r>
            <a:r>
              <a:rPr lang="en-US" sz="2000" dirty="0" err="1">
                <a:solidFill>
                  <a:schemeClr val="tx1">
                    <a:lumMod val="95000"/>
                    <a:lumOff val="5000"/>
                  </a:schemeClr>
                </a:solidFill>
                <a:latin typeface="Calibri" panose="020F0502020204030204" pitchFamily="34" charset="0"/>
                <a:ea typeface="Calibri" panose="020F0502020204030204" pitchFamily="34" charset="0"/>
                <a:cs typeface="Calibri" panose="020F0502020204030204" pitchFamily="34" charset="0"/>
              </a:rPr>
              <a:t>Rajapakshe</a:t>
            </a:r>
            <a:r>
              <a:rPr lang="en-US" sz="2000" dirty="0">
                <a:solidFill>
                  <a:schemeClr val="tx1">
                    <a:lumMod val="95000"/>
                    <a:lumOff val="5000"/>
                  </a:schemeClr>
                </a:solidFill>
                <a:latin typeface="Calibri" panose="020F0502020204030204" pitchFamily="34" charset="0"/>
                <a:ea typeface="Calibri" panose="020F0502020204030204" pitchFamily="34" charset="0"/>
                <a:cs typeface="Calibri" panose="020F0502020204030204" pitchFamily="34" charset="0"/>
              </a:rPr>
              <a:t>, K. N. B. </a:t>
            </a:r>
            <a:r>
              <a:rPr lang="en-US" sz="2000" dirty="0" err="1">
                <a:solidFill>
                  <a:schemeClr val="tx1">
                    <a:lumMod val="95000"/>
                    <a:lumOff val="5000"/>
                  </a:schemeClr>
                </a:solidFill>
                <a:latin typeface="Calibri" panose="020F0502020204030204" pitchFamily="34" charset="0"/>
                <a:ea typeface="Calibri" panose="020F0502020204030204" pitchFamily="34" charset="0"/>
                <a:cs typeface="Calibri" panose="020F0502020204030204" pitchFamily="34" charset="0"/>
              </a:rPr>
              <a:t>Kudawithana</a:t>
            </a:r>
            <a:r>
              <a:rPr lang="en-US" sz="2000" dirty="0">
                <a:solidFill>
                  <a:schemeClr val="tx1">
                    <a:lumMod val="95000"/>
                    <a:lumOff val="5000"/>
                  </a:schemeClr>
                </a:solidFill>
                <a:latin typeface="Calibri" panose="020F0502020204030204" pitchFamily="34" charset="0"/>
                <a:ea typeface="Calibri" panose="020F0502020204030204" pitchFamily="34" charset="0"/>
                <a:cs typeface="Calibri" panose="020F0502020204030204" pitchFamily="34" charset="0"/>
              </a:rPr>
              <a:t>, U. L. N. P. </a:t>
            </a:r>
            <a:r>
              <a:rPr lang="en-US" sz="2000" dirty="0" err="1">
                <a:solidFill>
                  <a:schemeClr val="tx1">
                    <a:lumMod val="95000"/>
                    <a:lumOff val="5000"/>
                  </a:schemeClr>
                </a:solidFill>
                <a:latin typeface="Calibri" panose="020F0502020204030204" pitchFamily="34" charset="0"/>
                <a:ea typeface="Calibri" panose="020F0502020204030204" pitchFamily="34" charset="0"/>
                <a:cs typeface="Calibri" panose="020F0502020204030204" pitchFamily="34" charset="0"/>
              </a:rPr>
              <a:t>Uswatte</a:t>
            </a:r>
            <a:r>
              <a:rPr lang="en-US" sz="2000" dirty="0">
                <a:solidFill>
                  <a:schemeClr val="tx1">
                    <a:lumMod val="95000"/>
                    <a:lumOff val="5000"/>
                  </a:schemeClr>
                </a:solidFill>
                <a:latin typeface="Calibri" panose="020F0502020204030204" pitchFamily="34" charset="0"/>
                <a:ea typeface="Calibri" panose="020F0502020204030204" pitchFamily="34" charset="0"/>
                <a:cs typeface="Calibri" panose="020F0502020204030204" pitchFamily="34" charset="0"/>
              </a:rPr>
              <a:t>, N. A. B. D. </a:t>
            </a:r>
            <a:r>
              <a:rPr lang="en-US" sz="2000" dirty="0" err="1">
                <a:solidFill>
                  <a:schemeClr val="tx1">
                    <a:lumMod val="95000"/>
                    <a:lumOff val="5000"/>
                  </a:schemeClr>
                </a:solidFill>
                <a:latin typeface="Calibri" panose="020F0502020204030204" pitchFamily="34" charset="0"/>
                <a:ea typeface="Calibri" panose="020F0502020204030204" pitchFamily="34" charset="0"/>
                <a:cs typeface="Calibri" panose="020F0502020204030204" pitchFamily="34" charset="0"/>
              </a:rPr>
              <a:t>Nishshanka</a:t>
            </a:r>
            <a:r>
              <a:rPr lang="en-US" sz="2000" dirty="0">
                <a:solidFill>
                  <a:schemeClr val="tx1">
                    <a:lumMod val="95000"/>
                    <a:lumOff val="5000"/>
                  </a:schemeClr>
                </a:solidFill>
                <a:latin typeface="Calibri" panose="020F0502020204030204" pitchFamily="34" charset="0"/>
                <a:ea typeface="Calibri" panose="020F0502020204030204" pitchFamily="34" charset="0"/>
                <a:cs typeface="Calibri" panose="020F0502020204030204" pitchFamily="34" charset="0"/>
              </a:rPr>
              <a:t>, A. V. S. </a:t>
            </a:r>
            <a:r>
              <a:rPr lang="en-US" sz="2000" dirty="0" err="1">
                <a:solidFill>
                  <a:schemeClr val="tx1">
                    <a:lumMod val="95000"/>
                    <a:lumOff val="5000"/>
                  </a:schemeClr>
                </a:solidFill>
                <a:latin typeface="Calibri" panose="020F0502020204030204" pitchFamily="34" charset="0"/>
                <a:ea typeface="Calibri" panose="020F0502020204030204" pitchFamily="34" charset="0"/>
                <a:cs typeface="Calibri" panose="020F0502020204030204" pitchFamily="34" charset="0"/>
              </a:rPr>
              <a:t>Piyawardana</a:t>
            </a:r>
            <a:r>
              <a:rPr lang="en-US" sz="2000" dirty="0">
                <a:solidFill>
                  <a:schemeClr val="tx1">
                    <a:lumMod val="95000"/>
                    <a:lumOff val="5000"/>
                  </a:schemeClr>
                </a:solidFill>
                <a:latin typeface="Calibri" panose="020F0502020204030204" pitchFamily="34" charset="0"/>
                <a:ea typeface="Calibri" panose="020F0502020204030204" pitchFamily="34" charset="0"/>
                <a:cs typeface="Calibri" panose="020F0502020204030204" pitchFamily="34" charset="0"/>
              </a:rPr>
              <a:t> and K. N. </a:t>
            </a:r>
            <a:r>
              <a:rPr lang="en-US" sz="2000" dirty="0" err="1">
                <a:solidFill>
                  <a:schemeClr val="tx1">
                    <a:lumMod val="95000"/>
                    <a:lumOff val="5000"/>
                  </a:schemeClr>
                </a:solidFill>
                <a:latin typeface="Calibri" panose="020F0502020204030204" pitchFamily="34" charset="0"/>
                <a:ea typeface="Calibri" panose="020F0502020204030204" pitchFamily="34" charset="0"/>
                <a:cs typeface="Calibri" panose="020F0502020204030204" pitchFamily="34" charset="0"/>
              </a:rPr>
              <a:t>Pulasinghe</a:t>
            </a:r>
            <a:r>
              <a:rPr lang="en-US" sz="2000" dirty="0">
                <a:solidFill>
                  <a:schemeClr val="tx1">
                    <a:lumMod val="95000"/>
                    <a:lumOff val="5000"/>
                  </a:schemeClr>
                </a:solidFill>
                <a:latin typeface="Calibri" panose="020F0502020204030204" pitchFamily="34" charset="0"/>
                <a:ea typeface="Calibri" panose="020F0502020204030204" pitchFamily="34" charset="0"/>
                <a:cs typeface="Calibri" panose="020F0502020204030204" pitchFamily="34" charset="0"/>
              </a:rPr>
              <a:t>, "Sinhala Conversational Interface for Appointment Management and Medical Advice," 2020 2nd International Conference on Advancements in Computing (ICAC), 2020, pp. 85-90, </a:t>
            </a:r>
            <a:r>
              <a:rPr lang="en-US" sz="2000" dirty="0" err="1">
                <a:solidFill>
                  <a:schemeClr val="tx1">
                    <a:lumMod val="95000"/>
                    <a:lumOff val="5000"/>
                  </a:schemeClr>
                </a:solidFill>
                <a:latin typeface="Calibri" panose="020F0502020204030204" pitchFamily="34" charset="0"/>
                <a:ea typeface="Calibri" panose="020F0502020204030204" pitchFamily="34" charset="0"/>
                <a:cs typeface="Calibri" panose="020F0502020204030204" pitchFamily="34" charset="0"/>
              </a:rPr>
              <a:t>doi</a:t>
            </a:r>
            <a:r>
              <a:rPr lang="en-US" sz="2000" dirty="0">
                <a:solidFill>
                  <a:schemeClr val="tx1">
                    <a:lumMod val="95000"/>
                    <a:lumOff val="5000"/>
                  </a:schemeClr>
                </a:solidFill>
                <a:latin typeface="Calibri" panose="020F0502020204030204" pitchFamily="34" charset="0"/>
                <a:ea typeface="Calibri" panose="020F0502020204030204" pitchFamily="34" charset="0"/>
                <a:cs typeface="Calibri" panose="020F0502020204030204" pitchFamily="34" charset="0"/>
              </a:rPr>
              <a:t>: 10.1109/ICAC51239.2020.9357155.</a:t>
            </a:r>
            <a:endParaRPr lang="en-US" dirty="0">
              <a:solidFill>
                <a:schemeClr val="tx1"/>
              </a:solidFill>
            </a:endParaRPr>
          </a:p>
          <a:p>
            <a:endParaRPr lang="en-US" dirty="0">
              <a:solidFill>
                <a:schemeClr val="tx1"/>
              </a:solidFill>
            </a:endParaRPr>
          </a:p>
          <a:p>
            <a:r>
              <a:rPr lang="en-US" dirty="0">
                <a:solidFill>
                  <a:schemeClr val="tx1"/>
                </a:solidFill>
              </a:rPr>
              <a:t>[4] "Number of voice assistants in use worldwide 2019-2024 | Statista", Statista, 2022. [Online]. Available: </a:t>
            </a:r>
            <a:r>
              <a:rPr lang="en-US" dirty="0">
                <a:solidFill>
                  <a:schemeClr val="tx1"/>
                </a:solidFill>
                <a:hlinkClick r:id="rId3"/>
              </a:rPr>
              <a:t>https://www.statista.com/statistics/973815/worldwide-digital-voice-assistant-in-use/</a:t>
            </a:r>
            <a:r>
              <a:rPr lang="en-US" dirty="0">
                <a:solidFill>
                  <a:schemeClr val="tx1"/>
                </a:solidFill>
              </a:rPr>
              <a:t>.</a:t>
            </a:r>
          </a:p>
          <a:p>
            <a:endParaRPr lang="en-US" dirty="0">
              <a:solidFill>
                <a:schemeClr val="tx1"/>
              </a:solidFill>
            </a:endParaRPr>
          </a:p>
          <a:p>
            <a:r>
              <a:rPr lang="en-US" dirty="0">
                <a:solidFill>
                  <a:schemeClr val="tx1"/>
                </a:solidFill>
              </a:rPr>
              <a:t>[5] "</a:t>
            </a:r>
            <a:r>
              <a:rPr lang="en-US" dirty="0" err="1">
                <a:solidFill>
                  <a:schemeClr val="tx1"/>
                </a:solidFill>
              </a:rPr>
              <a:t>Clova</a:t>
            </a:r>
            <a:r>
              <a:rPr lang="en-US" dirty="0">
                <a:solidFill>
                  <a:schemeClr val="tx1"/>
                </a:solidFill>
              </a:rPr>
              <a:t> (virtual assistant) - Wikipedia", En.wikipedia.org, 2022. [Online]. Available: </a:t>
            </a:r>
            <a:r>
              <a:rPr lang="en-US" dirty="0">
                <a:solidFill>
                  <a:schemeClr val="tx1"/>
                </a:solidFill>
                <a:hlinkClick r:id="rId4"/>
              </a:rPr>
              <a:t>https://en.wikipedia.org/wiki/Clova_(virtual_assistant)</a:t>
            </a:r>
            <a:r>
              <a:rPr lang="en-US" dirty="0">
                <a:solidFill>
                  <a:schemeClr val="tx1"/>
                </a:solidFill>
              </a:rPr>
              <a:t>.</a:t>
            </a:r>
          </a:p>
          <a:p>
            <a:endParaRPr lang="en-US" dirty="0">
              <a:solidFill>
                <a:schemeClr val="tx1"/>
              </a:solidFill>
            </a:endParaRPr>
          </a:p>
          <a:p>
            <a:r>
              <a:rPr lang="en-US" dirty="0">
                <a:solidFill>
                  <a:schemeClr val="tx1"/>
                </a:solidFill>
              </a:rPr>
              <a:t>[6] G. D. a. A. </a:t>
            </a:r>
            <a:r>
              <a:rPr lang="en-US" dirty="0" err="1">
                <a:solidFill>
                  <a:schemeClr val="tx1"/>
                </a:solidFill>
              </a:rPr>
              <a:t>Goonetilleke</a:t>
            </a:r>
            <a:r>
              <a:rPr lang="en-US" dirty="0">
                <a:solidFill>
                  <a:schemeClr val="tx1"/>
                </a:solidFill>
              </a:rPr>
              <a:t>, "Development of Standards for Sinhala Computing," ICT Agency, Colombo, Sri Lanka, 2004,</a:t>
            </a:r>
          </a:p>
        </p:txBody>
      </p:sp>
    </p:spTree>
    <p:extLst>
      <p:ext uri="{BB962C8B-B14F-4D97-AF65-F5344CB8AC3E}">
        <p14:creationId xmlns:p14="http://schemas.microsoft.com/office/powerpoint/2010/main" val="40641098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A755AF9-6AEA-4BCA-A1A2-C57A58214B9E}"/>
              </a:ext>
            </a:extLst>
          </p:cNvPr>
          <p:cNvSpPr>
            <a:spLocks noGrp="1"/>
          </p:cNvSpPr>
          <p:nvPr>
            <p:ph type="title"/>
          </p:nvPr>
        </p:nvSpPr>
        <p:spPr/>
        <p:txBody>
          <a:bodyPr>
            <a:normAutofit/>
          </a:bodyPr>
          <a:lstStyle/>
          <a:p>
            <a:r>
              <a:rPr lang="en-US" sz="6000" dirty="0">
                <a:latin typeface="Calibri Light" panose="020F0302020204030204" pitchFamily="34" charset="0"/>
                <a:cs typeface="Calibri Light" panose="020F0302020204030204" pitchFamily="34" charset="0"/>
              </a:rPr>
              <a:t>IT19808994 | Bandara V.D.</a:t>
            </a:r>
          </a:p>
        </p:txBody>
      </p:sp>
      <p:sp>
        <p:nvSpPr>
          <p:cNvPr id="6" name="Text Placeholder 5">
            <a:extLst>
              <a:ext uri="{FF2B5EF4-FFF2-40B4-BE49-F238E27FC236}">
                <a16:creationId xmlns:a16="http://schemas.microsoft.com/office/drawing/2014/main" id="{07A91C59-28F0-4A9C-ACA2-19A536A0C380}"/>
              </a:ext>
            </a:extLst>
          </p:cNvPr>
          <p:cNvSpPr>
            <a:spLocks noGrp="1"/>
          </p:cNvSpPr>
          <p:nvPr>
            <p:ph type="body" idx="1"/>
          </p:nvPr>
        </p:nvSpPr>
        <p:spPr>
          <a:xfrm>
            <a:off x="963084" y="3962401"/>
            <a:ext cx="10363200" cy="761999"/>
          </a:xfrm>
        </p:spPr>
        <p:txBody>
          <a:bodyPr>
            <a:normAutofit lnSpcReduction="10000"/>
          </a:bodyPr>
          <a:lstStyle/>
          <a:p>
            <a:r>
              <a:rPr lang="en-US" sz="2000" dirty="0">
                <a:solidFill>
                  <a:schemeClr val="bg1">
                    <a:lumMod val="50000"/>
                  </a:schemeClr>
                </a:solidFill>
                <a:latin typeface="Times New Roman" panose="02020603050405020304" pitchFamily="18" charset="0"/>
                <a:cs typeface="Times New Roman" panose="02020603050405020304" pitchFamily="18" charset="0"/>
              </a:rPr>
              <a:t>B.Sc. (Hons) Degree in Information Technology Specialized in</a:t>
            </a:r>
          </a:p>
          <a:p>
            <a:r>
              <a:rPr lang="en-US" sz="2000" dirty="0">
                <a:solidFill>
                  <a:schemeClr val="bg1">
                    <a:lumMod val="50000"/>
                  </a:schemeClr>
                </a:solidFill>
                <a:latin typeface="Times New Roman" panose="02020603050405020304" pitchFamily="18" charset="0"/>
                <a:cs typeface="Times New Roman" panose="02020603050405020304" pitchFamily="18" charset="0"/>
              </a:rPr>
              <a:t>Interactive Media</a:t>
            </a:r>
          </a:p>
        </p:txBody>
      </p:sp>
      <p:sp>
        <p:nvSpPr>
          <p:cNvPr id="4" name="Rectangle 3">
            <a:extLst>
              <a:ext uri="{FF2B5EF4-FFF2-40B4-BE49-F238E27FC236}">
                <a16:creationId xmlns:a16="http://schemas.microsoft.com/office/drawing/2014/main" id="{5FB98E66-DBD5-4B29-AC68-A58A70C64231}"/>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IT19808994</a:t>
            </a:r>
            <a:r>
              <a:rPr lang="en-US" sz="1800" dirty="0">
                <a:solidFill>
                  <a:schemeClr val="tx1"/>
                </a:solidFill>
              </a:rPr>
              <a:t>   |   </a:t>
            </a:r>
            <a:r>
              <a:rPr lang="en-US" sz="1800" b="1" dirty="0">
                <a:solidFill>
                  <a:schemeClr val="tx1"/>
                </a:solidFill>
              </a:rPr>
              <a:t>Bandara V.D.   </a:t>
            </a:r>
            <a:r>
              <a:rPr lang="en-US" sz="1800" dirty="0">
                <a:solidFill>
                  <a:schemeClr val="tx1"/>
                </a:solidFill>
              </a:rPr>
              <a:t>|   </a:t>
            </a:r>
            <a:r>
              <a:rPr lang="en-US" dirty="0">
                <a:solidFill>
                  <a:schemeClr val="tx1"/>
                </a:solidFill>
              </a:rPr>
              <a:t>2022-200</a:t>
            </a:r>
            <a:endParaRPr lang="en-US" sz="1800" b="0" dirty="0">
              <a:solidFill>
                <a:schemeClr val="tx1"/>
              </a:solidFill>
            </a:endParaRPr>
          </a:p>
        </p:txBody>
      </p:sp>
      <p:pic>
        <p:nvPicPr>
          <p:cNvPr id="3" name="Picture 2">
            <a:extLst>
              <a:ext uri="{FF2B5EF4-FFF2-40B4-BE49-F238E27FC236}">
                <a16:creationId xmlns:a16="http://schemas.microsoft.com/office/drawing/2014/main" id="{4AD7B2D9-38A8-4906-9CC5-73DBFDE900FA}"/>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33293" r="5559" b="30218"/>
          <a:stretch/>
        </p:blipFill>
        <p:spPr>
          <a:xfrm>
            <a:off x="9950451" y="0"/>
            <a:ext cx="2241549" cy="2445326"/>
          </a:xfrm>
          <a:prstGeom prst="rect">
            <a:avLst/>
          </a:prstGeom>
        </p:spPr>
      </p:pic>
    </p:spTree>
    <p:extLst>
      <p:ext uri="{BB962C8B-B14F-4D97-AF65-F5344CB8AC3E}">
        <p14:creationId xmlns:p14="http://schemas.microsoft.com/office/powerpoint/2010/main" val="21814099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AFA4D3-82B3-4C28-A116-4725C9A85F10}"/>
              </a:ext>
            </a:extLst>
          </p:cNvPr>
          <p:cNvSpPr>
            <a:spLocks noGrp="1"/>
          </p:cNvSpPr>
          <p:nvPr>
            <p:ph type="title"/>
          </p:nvPr>
        </p:nvSpPr>
        <p:spPr>
          <a:xfrm>
            <a:off x="762000" y="3032919"/>
            <a:ext cx="4876800" cy="792162"/>
          </a:xfrm>
        </p:spPr>
        <p:txBody>
          <a:bodyPr/>
          <a:lstStyle/>
          <a:p>
            <a:r>
              <a:rPr lang="en-US" b="1" dirty="0"/>
              <a:t>INTRODUCTION</a:t>
            </a:r>
          </a:p>
        </p:txBody>
      </p:sp>
      <p:sp>
        <p:nvSpPr>
          <p:cNvPr id="3" name="Content Placeholder 2">
            <a:extLst>
              <a:ext uri="{FF2B5EF4-FFF2-40B4-BE49-F238E27FC236}">
                <a16:creationId xmlns:a16="http://schemas.microsoft.com/office/drawing/2014/main" id="{1526F033-0A4A-4B82-88D5-E5B99BF066F7}"/>
              </a:ext>
            </a:extLst>
          </p:cNvPr>
          <p:cNvSpPr>
            <a:spLocks noGrp="1"/>
          </p:cNvSpPr>
          <p:nvPr>
            <p:ph idx="1"/>
          </p:nvPr>
        </p:nvSpPr>
        <p:spPr/>
        <p:txBody>
          <a:bodyPr>
            <a:normAutofit/>
          </a:bodyPr>
          <a:lstStyle/>
          <a:p>
            <a:pPr marL="0" indent="0" algn="just">
              <a:lnSpc>
                <a:spcPct val="150000"/>
              </a:lnSpc>
              <a:buNone/>
            </a:pPr>
            <a:endParaRPr lang="en-US" sz="2400" b="1" dirty="0">
              <a:latin typeface="Cambria (Body)"/>
              <a:ea typeface="MS Mincho" panose="02020609040205080304" pitchFamily="49" charset="-128"/>
              <a:cs typeface="Latha" panose="020B0604020202020204" pitchFamily="34" charset="0"/>
            </a:endParaRPr>
          </a:p>
          <a:p>
            <a:pPr marL="0" indent="0" algn="just">
              <a:lnSpc>
                <a:spcPct val="150000"/>
              </a:lnSpc>
              <a:buNone/>
            </a:pPr>
            <a:endParaRPr lang="en-US" sz="2400" b="1" dirty="0">
              <a:effectLst/>
              <a:latin typeface="Cambria (Body)"/>
              <a:ea typeface="MS Mincho" panose="02020609040205080304" pitchFamily="49" charset="-128"/>
              <a:cs typeface="Latha" panose="020B0604020202020204" pitchFamily="34" charset="0"/>
            </a:endParaRPr>
          </a:p>
          <a:p>
            <a:pPr marL="0" indent="0" algn="just">
              <a:lnSpc>
                <a:spcPct val="150000"/>
              </a:lnSpc>
              <a:buNone/>
            </a:pPr>
            <a:endParaRPr lang="en-US" sz="2400" b="1" dirty="0">
              <a:effectLst/>
              <a:latin typeface="Cambria (Body)"/>
              <a:ea typeface="MS Mincho" panose="02020609040205080304" pitchFamily="49" charset="-128"/>
              <a:cs typeface="Latha" panose="020B0604020202020204" pitchFamily="34" charset="0"/>
            </a:endParaRPr>
          </a:p>
          <a:p>
            <a:pPr algn="just">
              <a:lnSpc>
                <a:spcPct val="150000"/>
              </a:lnSpc>
            </a:pPr>
            <a:endParaRPr lang="en-US" sz="2800" dirty="0">
              <a:effectLst/>
              <a:latin typeface="Cambria (Body)"/>
              <a:ea typeface="Times New Roman" panose="02020603050405020304" pitchFamily="18" charset="0"/>
              <a:cs typeface="Latha" panose="020B0604020202020204" pitchFamily="34" charset="0"/>
            </a:endParaRPr>
          </a:p>
          <a:p>
            <a:pPr marL="914400" lvl="2" indent="0" algn="just">
              <a:buNone/>
            </a:pPr>
            <a:r>
              <a:rPr lang="en-US" b="1" dirty="0">
                <a:solidFill>
                  <a:schemeClr val="accent1">
                    <a:lumMod val="50000"/>
                  </a:schemeClr>
                </a:solidFill>
                <a:latin typeface="Cambria (Body)"/>
                <a:ea typeface="Times New Roman" panose="02020603050405020304" pitchFamily="18" charset="0"/>
                <a:cs typeface="Latha" panose="020B0604020202020204" pitchFamily="34" charset="0"/>
              </a:rPr>
              <a:t>Noise Reduction and Creating Meaningful </a:t>
            </a:r>
          </a:p>
          <a:p>
            <a:pPr marL="914400" lvl="2" indent="0" algn="just">
              <a:buNone/>
            </a:pPr>
            <a:r>
              <a:rPr lang="en-US" b="1" dirty="0">
                <a:solidFill>
                  <a:schemeClr val="accent1">
                    <a:lumMod val="50000"/>
                  </a:schemeClr>
                </a:solidFill>
                <a:latin typeface="Cambria (Body)"/>
                <a:ea typeface="Times New Roman" panose="02020603050405020304" pitchFamily="18" charset="0"/>
                <a:cs typeface="Latha" panose="020B0604020202020204" pitchFamily="34" charset="0"/>
              </a:rPr>
              <a:t>Phrase</a:t>
            </a:r>
            <a:endParaRPr lang="en-US" sz="2400" dirty="0">
              <a:effectLst/>
              <a:latin typeface="Cambria (Body)"/>
              <a:ea typeface="Times New Roman" panose="02020603050405020304" pitchFamily="18" charset="0"/>
              <a:cs typeface="Latha" panose="020B0604020202020204" pitchFamily="34" charset="0"/>
            </a:endParaRPr>
          </a:p>
          <a:p>
            <a:pPr algn="just"/>
            <a:endParaRPr lang="en-US" dirty="0"/>
          </a:p>
        </p:txBody>
      </p:sp>
      <p:sp>
        <p:nvSpPr>
          <p:cNvPr id="4" name="Rectangle 3">
            <a:extLst>
              <a:ext uri="{FF2B5EF4-FFF2-40B4-BE49-F238E27FC236}">
                <a16:creationId xmlns:a16="http://schemas.microsoft.com/office/drawing/2014/main" id="{763741B4-6851-4B5F-9D0C-7A5D25DE023D}"/>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IT19808994</a:t>
            </a:r>
            <a:r>
              <a:rPr lang="en-US" sz="1800" dirty="0">
                <a:solidFill>
                  <a:schemeClr val="tx1"/>
                </a:solidFill>
              </a:rPr>
              <a:t>   |   </a:t>
            </a:r>
            <a:r>
              <a:rPr lang="en-US" sz="1800" b="1" dirty="0">
                <a:solidFill>
                  <a:schemeClr val="tx1"/>
                </a:solidFill>
              </a:rPr>
              <a:t>Bandara V.D.   </a:t>
            </a:r>
            <a:r>
              <a:rPr lang="en-US" sz="1800" dirty="0">
                <a:solidFill>
                  <a:schemeClr val="tx1"/>
                </a:solidFill>
              </a:rPr>
              <a:t>|   </a:t>
            </a:r>
            <a:r>
              <a:rPr lang="en-US" dirty="0">
                <a:solidFill>
                  <a:schemeClr val="tx1"/>
                </a:solidFill>
              </a:rPr>
              <a:t>2022-200</a:t>
            </a:r>
            <a:endParaRPr lang="en-US" sz="1800" b="0" dirty="0">
              <a:solidFill>
                <a:schemeClr val="tx1"/>
              </a:solidFill>
            </a:endParaRPr>
          </a:p>
        </p:txBody>
      </p:sp>
      <p:pic>
        <p:nvPicPr>
          <p:cNvPr id="6" name="Picture 5">
            <a:extLst>
              <a:ext uri="{FF2B5EF4-FFF2-40B4-BE49-F238E27FC236}">
                <a16:creationId xmlns:a16="http://schemas.microsoft.com/office/drawing/2014/main" id="{FB5381B8-0741-406C-A689-821BF964ED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7315200" y="1517879"/>
            <a:ext cx="1676399" cy="3822242"/>
          </a:xfrm>
          <a:prstGeom prst="rect">
            <a:avLst/>
          </a:prstGeom>
        </p:spPr>
      </p:pic>
      <p:pic>
        <p:nvPicPr>
          <p:cNvPr id="7" name="Picture 4">
            <a:extLst>
              <a:ext uri="{FF2B5EF4-FFF2-40B4-BE49-F238E27FC236}">
                <a16:creationId xmlns:a16="http://schemas.microsoft.com/office/drawing/2014/main" id="{742C0C88-1FD2-4F23-B53A-07C3CB3C0064}"/>
              </a:ext>
            </a:extLst>
          </p:cNvPr>
          <p:cNvPicPr>
            <a:picLocks noChangeAspect="1"/>
          </p:cNvPicPr>
          <p:nvPr/>
        </p:nvPicPr>
        <p:blipFill>
          <a:blip r:embed="rId3"/>
          <a:stretch>
            <a:fillRect/>
          </a:stretch>
        </p:blipFill>
        <p:spPr>
          <a:xfrm>
            <a:off x="11767204" y="5751"/>
            <a:ext cx="424796" cy="6846498"/>
          </a:xfrm>
          <a:prstGeom prst="rect">
            <a:avLst/>
          </a:prstGeom>
        </p:spPr>
      </p:pic>
    </p:spTree>
    <p:extLst>
      <p:ext uri="{BB962C8B-B14F-4D97-AF65-F5344CB8AC3E}">
        <p14:creationId xmlns:p14="http://schemas.microsoft.com/office/powerpoint/2010/main" val="17519110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526F033-0A4A-4B82-88D5-E5B99BF066F7}"/>
              </a:ext>
            </a:extLst>
          </p:cNvPr>
          <p:cNvSpPr>
            <a:spLocks noGrp="1"/>
          </p:cNvSpPr>
          <p:nvPr>
            <p:ph idx="1"/>
          </p:nvPr>
        </p:nvSpPr>
        <p:spPr>
          <a:xfrm>
            <a:off x="762000" y="1028700"/>
            <a:ext cx="7924800" cy="4800600"/>
          </a:xfrm>
        </p:spPr>
        <p:txBody>
          <a:bodyPr>
            <a:normAutofit lnSpcReduction="10000"/>
          </a:bodyPr>
          <a:lstStyle/>
          <a:p>
            <a:pPr marL="0" indent="0">
              <a:lnSpc>
                <a:spcPct val="150000"/>
              </a:lnSpc>
              <a:buNone/>
            </a:pPr>
            <a:endParaRPr lang="en-US" sz="2400" dirty="0">
              <a:ea typeface="+mn-lt"/>
              <a:cs typeface="+mn-lt"/>
            </a:endParaRPr>
          </a:p>
          <a:p>
            <a:pPr marL="285750" indent="-285750">
              <a:lnSpc>
                <a:spcPct val="150000"/>
              </a:lnSpc>
              <a:buFont typeface="Wingdings"/>
              <a:buChar char="ü"/>
            </a:pPr>
            <a:r>
              <a:rPr lang="en-US" sz="2400" dirty="0">
                <a:ea typeface="+mn-lt"/>
                <a:cs typeface="+mn-lt"/>
              </a:rPr>
              <a:t>How to recognize users’ voice commands more accurately in the Sinhala language?</a:t>
            </a:r>
          </a:p>
          <a:p>
            <a:pPr marL="285750" indent="-285750">
              <a:lnSpc>
                <a:spcPct val="150000"/>
              </a:lnSpc>
              <a:buFont typeface="Wingdings"/>
              <a:buChar char="ü"/>
            </a:pPr>
            <a:endParaRPr lang="en-US" sz="2400" dirty="0">
              <a:ea typeface="+mn-lt"/>
              <a:cs typeface="+mn-lt"/>
            </a:endParaRPr>
          </a:p>
          <a:p>
            <a:pPr marL="285750" indent="-285750">
              <a:lnSpc>
                <a:spcPct val="150000"/>
              </a:lnSpc>
              <a:buFont typeface="Wingdings"/>
              <a:buChar char="ü"/>
            </a:pPr>
            <a:r>
              <a:rPr lang="en-US" sz="2400" dirty="0">
                <a:ea typeface="+mn-lt"/>
                <a:cs typeface="+mn-lt"/>
              </a:rPr>
              <a:t>What are the words that should be filtered in the noise removal process?</a:t>
            </a:r>
            <a:endParaRPr lang="en-US" sz="2400" dirty="0"/>
          </a:p>
          <a:p>
            <a:pPr marL="285750" indent="-285750">
              <a:lnSpc>
                <a:spcPct val="150000"/>
              </a:lnSpc>
              <a:buFont typeface="Wingdings"/>
              <a:buChar char="ü"/>
            </a:pPr>
            <a:endParaRPr lang="en-US" sz="2400" dirty="0">
              <a:ea typeface="+mn-lt"/>
              <a:cs typeface="+mn-lt"/>
            </a:endParaRPr>
          </a:p>
          <a:p>
            <a:pPr>
              <a:buFont typeface="Wingdings" pitchFamily="34" charset="0"/>
              <a:buChar char="ü"/>
            </a:pPr>
            <a:r>
              <a:rPr lang="en-US" sz="2400" dirty="0"/>
              <a:t>How to avoid human errors in the voice recognition process in </a:t>
            </a:r>
            <a:r>
              <a:rPr lang="en-US" sz="2400" dirty="0">
                <a:ea typeface="+mn-lt"/>
                <a:cs typeface="+mn-lt"/>
              </a:rPr>
              <a:t>the Sinhala language</a:t>
            </a:r>
            <a:r>
              <a:rPr lang="en-US" sz="2400" dirty="0"/>
              <a:t>?</a:t>
            </a:r>
          </a:p>
          <a:p>
            <a:pPr marL="0" indent="0" algn="just">
              <a:lnSpc>
                <a:spcPct val="150000"/>
              </a:lnSpc>
              <a:buNone/>
            </a:pPr>
            <a:endParaRPr lang="en-US" sz="2400" b="1" dirty="0">
              <a:effectLst/>
              <a:latin typeface="Cambria (Body)"/>
              <a:ea typeface="MS Mincho" panose="02020609040205080304" pitchFamily="49" charset="-128"/>
              <a:cs typeface="Latha" panose="020B0604020202020204" pitchFamily="34" charset="0"/>
            </a:endParaRPr>
          </a:p>
          <a:p>
            <a:pPr marL="0" indent="0" algn="just">
              <a:lnSpc>
                <a:spcPct val="150000"/>
              </a:lnSpc>
              <a:buNone/>
            </a:pPr>
            <a:endParaRPr lang="en-US" sz="2400" b="1" dirty="0">
              <a:effectLst/>
              <a:latin typeface="Cambria (Body)"/>
              <a:ea typeface="MS Mincho" panose="02020609040205080304" pitchFamily="49" charset="-128"/>
              <a:cs typeface="Latha" panose="020B0604020202020204" pitchFamily="34" charset="0"/>
            </a:endParaRPr>
          </a:p>
          <a:p>
            <a:pPr algn="just">
              <a:lnSpc>
                <a:spcPct val="150000"/>
              </a:lnSpc>
            </a:pPr>
            <a:endParaRPr lang="en-US" sz="2400" dirty="0">
              <a:effectLst/>
              <a:latin typeface="Cambria (Body)"/>
              <a:ea typeface="Times New Roman" panose="02020603050405020304" pitchFamily="18" charset="0"/>
              <a:cs typeface="Latha" panose="020B0604020202020204" pitchFamily="34" charset="0"/>
            </a:endParaRPr>
          </a:p>
          <a:p>
            <a:pPr algn="just">
              <a:lnSpc>
                <a:spcPct val="150000"/>
              </a:lnSpc>
            </a:pPr>
            <a:endParaRPr lang="en-US" sz="2400" dirty="0">
              <a:effectLst/>
              <a:latin typeface="Cambria (Body)"/>
              <a:ea typeface="Times New Roman" panose="02020603050405020304" pitchFamily="18" charset="0"/>
              <a:cs typeface="Latha" panose="020B0604020202020204" pitchFamily="34" charset="0"/>
            </a:endParaRPr>
          </a:p>
          <a:p>
            <a:pPr algn="just"/>
            <a:endParaRPr lang="en-US" dirty="0"/>
          </a:p>
        </p:txBody>
      </p:sp>
      <p:sp>
        <p:nvSpPr>
          <p:cNvPr id="4" name="Rectangle 3">
            <a:extLst>
              <a:ext uri="{FF2B5EF4-FFF2-40B4-BE49-F238E27FC236}">
                <a16:creationId xmlns:a16="http://schemas.microsoft.com/office/drawing/2014/main" id="{763741B4-6851-4B5F-9D0C-7A5D25DE023D}"/>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IT19808994</a:t>
            </a:r>
            <a:r>
              <a:rPr lang="en-US" sz="1800" dirty="0">
                <a:solidFill>
                  <a:schemeClr val="tx1"/>
                </a:solidFill>
              </a:rPr>
              <a:t>   |   </a:t>
            </a:r>
            <a:r>
              <a:rPr lang="en-US" sz="1800" b="1" dirty="0">
                <a:solidFill>
                  <a:schemeClr val="tx1"/>
                </a:solidFill>
              </a:rPr>
              <a:t>Bandara V.D.   </a:t>
            </a:r>
            <a:r>
              <a:rPr lang="en-US" sz="1800" dirty="0">
                <a:solidFill>
                  <a:schemeClr val="tx1"/>
                </a:solidFill>
              </a:rPr>
              <a:t>|   </a:t>
            </a:r>
            <a:r>
              <a:rPr lang="en-US" dirty="0">
                <a:solidFill>
                  <a:schemeClr val="tx1"/>
                </a:solidFill>
              </a:rPr>
              <a:t>2022-200</a:t>
            </a:r>
            <a:endParaRPr lang="en-US" sz="1800" b="0" dirty="0">
              <a:solidFill>
                <a:schemeClr val="tx1"/>
              </a:solidFill>
            </a:endParaRPr>
          </a:p>
        </p:txBody>
      </p:sp>
      <p:sp>
        <p:nvSpPr>
          <p:cNvPr id="8" name="Title 7">
            <a:extLst>
              <a:ext uri="{FF2B5EF4-FFF2-40B4-BE49-F238E27FC236}">
                <a16:creationId xmlns:a16="http://schemas.microsoft.com/office/drawing/2014/main" id="{5D6F1646-792A-48E8-A8BD-7AA81999419E}"/>
              </a:ext>
            </a:extLst>
          </p:cNvPr>
          <p:cNvSpPr>
            <a:spLocks noGrp="1"/>
          </p:cNvSpPr>
          <p:nvPr>
            <p:ph type="title"/>
          </p:nvPr>
        </p:nvSpPr>
        <p:spPr>
          <a:solidFill>
            <a:schemeClr val="accent2">
              <a:lumMod val="50000"/>
            </a:schemeClr>
          </a:solidFill>
        </p:spPr>
        <p:txBody>
          <a:bodyPr/>
          <a:lstStyle/>
          <a:p>
            <a:r>
              <a:rPr lang="en-US" dirty="0">
                <a:solidFill>
                  <a:schemeClr val="bg1">
                    <a:lumMod val="95000"/>
                  </a:schemeClr>
                </a:solidFill>
                <a:latin typeface="Cambria"/>
              </a:rPr>
              <a:t>Research Questions</a:t>
            </a:r>
            <a:endParaRPr lang="en-US" dirty="0">
              <a:solidFill>
                <a:schemeClr val="bg1">
                  <a:lumMod val="95000"/>
                </a:schemeClr>
              </a:solidFill>
            </a:endParaRPr>
          </a:p>
        </p:txBody>
      </p:sp>
      <p:pic>
        <p:nvPicPr>
          <p:cNvPr id="11" name="Picture 10">
            <a:extLst>
              <a:ext uri="{FF2B5EF4-FFF2-40B4-BE49-F238E27FC236}">
                <a16:creationId xmlns:a16="http://schemas.microsoft.com/office/drawing/2014/main" id="{68390755-D4E7-4A96-8795-B9447F3188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2000" y="1676400"/>
            <a:ext cx="2887968" cy="3941763"/>
          </a:xfrm>
          <a:prstGeom prst="rect">
            <a:avLst/>
          </a:prstGeom>
        </p:spPr>
      </p:pic>
    </p:spTree>
    <p:extLst>
      <p:ext uri="{BB962C8B-B14F-4D97-AF65-F5344CB8AC3E}">
        <p14:creationId xmlns:p14="http://schemas.microsoft.com/office/powerpoint/2010/main" val="9117993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526F033-0A4A-4B82-88D5-E5B99BF066F7}"/>
              </a:ext>
            </a:extLst>
          </p:cNvPr>
          <p:cNvSpPr>
            <a:spLocks noGrp="1"/>
          </p:cNvSpPr>
          <p:nvPr>
            <p:ph idx="1"/>
          </p:nvPr>
        </p:nvSpPr>
        <p:spPr>
          <a:xfrm>
            <a:off x="5943600" y="990600"/>
            <a:ext cx="6045200" cy="5181600"/>
          </a:xfrm>
        </p:spPr>
        <p:txBody>
          <a:bodyPr>
            <a:normAutofit fontScale="92500" lnSpcReduction="20000"/>
          </a:bodyPr>
          <a:lstStyle/>
          <a:p>
            <a:pPr marL="285750" indent="-285750">
              <a:lnSpc>
                <a:spcPct val="150000"/>
              </a:lnSpc>
              <a:buFont typeface="Wingdings"/>
              <a:buChar char="ü"/>
            </a:pPr>
            <a:endParaRPr lang="en-US" sz="2400" dirty="0">
              <a:ea typeface="+mn-lt"/>
              <a:cs typeface="+mn-lt"/>
            </a:endParaRPr>
          </a:p>
          <a:p>
            <a:pPr>
              <a:buFont typeface="Wingdings" panose="05000000000000000000" pitchFamily="2" charset="2"/>
              <a:buChar char="ü"/>
            </a:pPr>
            <a:r>
              <a:rPr lang="en-US" sz="2400" dirty="0"/>
              <a:t>Existing research projects have not used noise removal methods for the Sinhala language.</a:t>
            </a:r>
          </a:p>
          <a:p>
            <a:pPr>
              <a:buFont typeface="Wingdings" panose="05000000000000000000" pitchFamily="2" charset="2"/>
              <a:buChar char="ü"/>
            </a:pPr>
            <a:endParaRPr lang="en-US" sz="2400" dirty="0"/>
          </a:p>
          <a:p>
            <a:pPr>
              <a:buFont typeface="Wingdings" panose="05000000000000000000" pitchFamily="2" charset="2"/>
              <a:buChar char="ü"/>
            </a:pPr>
            <a:r>
              <a:rPr lang="en-US" sz="2400" dirty="0"/>
              <a:t>Most existing research projects provide answers to a narrow range of questions.</a:t>
            </a:r>
          </a:p>
          <a:p>
            <a:pPr>
              <a:buFont typeface="Wingdings" panose="05000000000000000000" pitchFamily="2" charset="2"/>
              <a:buChar char="ü"/>
            </a:pPr>
            <a:endParaRPr lang="en-US" sz="2400" dirty="0"/>
          </a:p>
          <a:p>
            <a:pPr>
              <a:buFont typeface="Wingdings" panose="05000000000000000000" pitchFamily="2" charset="2"/>
              <a:buChar char="ü"/>
            </a:pPr>
            <a:r>
              <a:rPr lang="en-US" sz="2400" dirty="0"/>
              <a:t>Existing research projects are specified for some areas, not included all features provided by normal voice assistant apps.</a:t>
            </a:r>
          </a:p>
          <a:p>
            <a:pPr>
              <a:buFont typeface="Wingdings" panose="05000000000000000000" pitchFamily="2" charset="2"/>
              <a:buChar char="ü"/>
            </a:pPr>
            <a:endParaRPr lang="en-US" sz="2400" dirty="0"/>
          </a:p>
          <a:p>
            <a:pPr>
              <a:buFont typeface="Wingdings" panose="05000000000000000000" pitchFamily="2" charset="2"/>
              <a:buChar char="ü"/>
            </a:pPr>
            <a:r>
              <a:rPr lang="en-US" sz="2400" dirty="0"/>
              <a:t>The proposed System:</a:t>
            </a:r>
          </a:p>
          <a:p>
            <a:pPr lvl="1"/>
            <a:r>
              <a:rPr lang="en-US" sz="1900" dirty="0"/>
              <a:t>Remove the unwanted noise from the Sinhala voice command.</a:t>
            </a:r>
            <a:endParaRPr lang="en-US" sz="1900" b="1" dirty="0">
              <a:latin typeface="Cambria (Body)"/>
              <a:ea typeface="MS Mincho" panose="02020609040205080304" pitchFamily="49" charset="-128"/>
              <a:cs typeface="Latha" panose="020B0604020202020204" pitchFamily="34" charset="0"/>
            </a:endParaRPr>
          </a:p>
          <a:p>
            <a:pPr lvl="1"/>
            <a:r>
              <a:rPr lang="en-US" sz="1900" dirty="0"/>
              <a:t>Can generate accurate phrases out of users’ initial voice commands.</a:t>
            </a:r>
            <a:endParaRPr lang="en-US" sz="1900" dirty="0">
              <a:ea typeface="Cambria"/>
            </a:endParaRPr>
          </a:p>
          <a:p>
            <a:pPr marL="0" indent="0" algn="just">
              <a:lnSpc>
                <a:spcPct val="150000"/>
              </a:lnSpc>
              <a:buNone/>
            </a:pPr>
            <a:endParaRPr lang="en-US" sz="2400" b="1" dirty="0">
              <a:effectLst/>
              <a:latin typeface="Cambria (Body)"/>
              <a:ea typeface="MS Mincho" panose="02020609040205080304" pitchFamily="49" charset="-128"/>
              <a:cs typeface="Latha" panose="020B0604020202020204" pitchFamily="34" charset="0"/>
            </a:endParaRPr>
          </a:p>
          <a:p>
            <a:pPr marL="0" indent="0" algn="just">
              <a:lnSpc>
                <a:spcPct val="150000"/>
              </a:lnSpc>
              <a:buNone/>
            </a:pPr>
            <a:endParaRPr lang="en-US" sz="2400" b="1" dirty="0">
              <a:effectLst/>
              <a:latin typeface="Cambria (Body)"/>
              <a:ea typeface="MS Mincho" panose="02020609040205080304" pitchFamily="49" charset="-128"/>
              <a:cs typeface="Latha" panose="020B0604020202020204" pitchFamily="34" charset="0"/>
            </a:endParaRPr>
          </a:p>
          <a:p>
            <a:pPr algn="just">
              <a:lnSpc>
                <a:spcPct val="150000"/>
              </a:lnSpc>
            </a:pPr>
            <a:endParaRPr lang="en-US" sz="2400" dirty="0">
              <a:effectLst/>
              <a:latin typeface="Cambria (Body)"/>
              <a:ea typeface="Times New Roman" panose="02020603050405020304" pitchFamily="18" charset="0"/>
              <a:cs typeface="Latha" panose="020B0604020202020204" pitchFamily="34" charset="0"/>
            </a:endParaRPr>
          </a:p>
          <a:p>
            <a:pPr algn="just">
              <a:lnSpc>
                <a:spcPct val="150000"/>
              </a:lnSpc>
            </a:pPr>
            <a:endParaRPr lang="en-US" sz="2400" dirty="0">
              <a:effectLst/>
              <a:latin typeface="Cambria (Body)"/>
              <a:ea typeface="Times New Roman" panose="02020603050405020304" pitchFamily="18" charset="0"/>
              <a:cs typeface="Latha" panose="020B0604020202020204" pitchFamily="34" charset="0"/>
            </a:endParaRPr>
          </a:p>
          <a:p>
            <a:pPr algn="just"/>
            <a:endParaRPr lang="en-US" dirty="0"/>
          </a:p>
        </p:txBody>
      </p:sp>
      <p:sp>
        <p:nvSpPr>
          <p:cNvPr id="4" name="Rectangle 3">
            <a:extLst>
              <a:ext uri="{FF2B5EF4-FFF2-40B4-BE49-F238E27FC236}">
                <a16:creationId xmlns:a16="http://schemas.microsoft.com/office/drawing/2014/main" id="{763741B4-6851-4B5F-9D0C-7A5D25DE023D}"/>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IT19808994</a:t>
            </a:r>
            <a:r>
              <a:rPr lang="en-US" sz="1800" dirty="0">
                <a:solidFill>
                  <a:schemeClr val="tx1"/>
                </a:solidFill>
              </a:rPr>
              <a:t>   |   </a:t>
            </a:r>
            <a:r>
              <a:rPr lang="en-US" sz="1800" b="1" dirty="0">
                <a:solidFill>
                  <a:schemeClr val="tx1"/>
                </a:solidFill>
              </a:rPr>
              <a:t>Bandara V.D.   </a:t>
            </a:r>
            <a:r>
              <a:rPr lang="en-US" sz="1800" dirty="0">
                <a:solidFill>
                  <a:schemeClr val="tx1"/>
                </a:solidFill>
              </a:rPr>
              <a:t>|   </a:t>
            </a:r>
            <a:r>
              <a:rPr lang="en-US" dirty="0">
                <a:solidFill>
                  <a:schemeClr val="tx1"/>
                </a:solidFill>
              </a:rPr>
              <a:t>2022-200</a:t>
            </a:r>
            <a:endParaRPr lang="en-US" sz="1800" b="0" dirty="0">
              <a:solidFill>
                <a:schemeClr val="tx1"/>
              </a:solidFill>
            </a:endParaRPr>
          </a:p>
        </p:txBody>
      </p:sp>
      <p:sp>
        <p:nvSpPr>
          <p:cNvPr id="8" name="Title 7">
            <a:extLst>
              <a:ext uri="{FF2B5EF4-FFF2-40B4-BE49-F238E27FC236}">
                <a16:creationId xmlns:a16="http://schemas.microsoft.com/office/drawing/2014/main" id="{5D6F1646-792A-48E8-A8BD-7AA81999419E}"/>
              </a:ext>
            </a:extLst>
          </p:cNvPr>
          <p:cNvSpPr>
            <a:spLocks noGrp="1"/>
          </p:cNvSpPr>
          <p:nvPr>
            <p:ph type="title"/>
          </p:nvPr>
        </p:nvSpPr>
        <p:spPr>
          <a:solidFill>
            <a:schemeClr val="accent2">
              <a:lumMod val="50000"/>
            </a:schemeClr>
          </a:solidFill>
        </p:spPr>
        <p:txBody>
          <a:bodyPr/>
          <a:lstStyle/>
          <a:p>
            <a:r>
              <a:rPr lang="en-US" dirty="0">
                <a:solidFill>
                  <a:schemeClr val="bg1">
                    <a:lumMod val="95000"/>
                  </a:schemeClr>
                </a:solidFill>
                <a:latin typeface="Cambria"/>
              </a:rPr>
              <a:t>Research Gap</a:t>
            </a:r>
            <a:endParaRPr lang="en-US" dirty="0">
              <a:solidFill>
                <a:schemeClr val="bg1">
                  <a:lumMod val="95000"/>
                </a:schemeClr>
              </a:solidFill>
            </a:endParaRPr>
          </a:p>
        </p:txBody>
      </p:sp>
      <p:pic>
        <p:nvPicPr>
          <p:cNvPr id="11" name="Picture 10">
            <a:extLst>
              <a:ext uri="{FF2B5EF4-FFF2-40B4-BE49-F238E27FC236}">
                <a16:creationId xmlns:a16="http://schemas.microsoft.com/office/drawing/2014/main" id="{68390755-D4E7-4A96-8795-B9447F3188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0600" y="1686117"/>
            <a:ext cx="4485362" cy="4199861"/>
          </a:xfrm>
          <a:prstGeom prst="rect">
            <a:avLst/>
          </a:prstGeom>
        </p:spPr>
      </p:pic>
    </p:spTree>
    <p:extLst>
      <p:ext uri="{BB962C8B-B14F-4D97-AF65-F5344CB8AC3E}">
        <p14:creationId xmlns:p14="http://schemas.microsoft.com/office/powerpoint/2010/main" val="485924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526F033-0A4A-4B82-88D5-E5B99BF066F7}"/>
              </a:ext>
            </a:extLst>
          </p:cNvPr>
          <p:cNvSpPr>
            <a:spLocks noGrp="1"/>
          </p:cNvSpPr>
          <p:nvPr>
            <p:ph idx="1"/>
          </p:nvPr>
        </p:nvSpPr>
        <p:spPr>
          <a:xfrm>
            <a:off x="845832" y="914400"/>
            <a:ext cx="8298168" cy="5181600"/>
          </a:xfrm>
        </p:spPr>
        <p:txBody>
          <a:bodyPr>
            <a:normAutofit fontScale="92500"/>
          </a:bodyPr>
          <a:lstStyle/>
          <a:p>
            <a:pPr marL="285750" indent="-285750">
              <a:lnSpc>
                <a:spcPct val="150000"/>
              </a:lnSpc>
              <a:buFont typeface="Wingdings"/>
              <a:buChar char="ü"/>
            </a:pPr>
            <a:endParaRPr lang="en-US" sz="2400" dirty="0">
              <a:ea typeface="+mn-lt"/>
              <a:cs typeface="+mn-lt"/>
            </a:endParaRPr>
          </a:p>
          <a:p>
            <a:pPr marL="0" indent="0">
              <a:lnSpc>
                <a:spcPct val="150000"/>
              </a:lnSpc>
              <a:buNone/>
            </a:pPr>
            <a:r>
              <a:rPr lang="en-US" sz="2200" b="1" dirty="0">
                <a:ea typeface="+mn-lt"/>
                <a:cs typeface="+mn-lt"/>
              </a:rPr>
              <a:t>Specific Objective</a:t>
            </a:r>
          </a:p>
          <a:p>
            <a:pPr algn="just">
              <a:lnSpc>
                <a:spcPct val="150000"/>
              </a:lnSpc>
              <a:buFont typeface="Wingdings" panose="05000000000000000000" pitchFamily="2" charset="2"/>
              <a:buChar char="Ø"/>
            </a:pPr>
            <a:r>
              <a:rPr lang="en-US" sz="2400" dirty="0">
                <a:latin typeface="Cambria (Body)"/>
                <a:ea typeface="MS Mincho" panose="02020609040205080304" pitchFamily="49" charset="-128"/>
                <a:cs typeface="Latha" panose="020B0604020202020204" pitchFamily="34" charset="0"/>
              </a:rPr>
              <a:t>Improve the capability of providing the most relevant responses to the users’ voice commands. (By using unwanted noise reduction and creating a meaningful phrase)</a:t>
            </a:r>
          </a:p>
          <a:p>
            <a:pPr marL="0" indent="0">
              <a:lnSpc>
                <a:spcPct val="150000"/>
              </a:lnSpc>
              <a:buNone/>
            </a:pPr>
            <a:r>
              <a:rPr lang="en-US" sz="2200" b="1" dirty="0">
                <a:ea typeface="+mn-lt"/>
                <a:cs typeface="+mn-lt"/>
              </a:rPr>
              <a:t>Sub Objectives</a:t>
            </a:r>
          </a:p>
          <a:p>
            <a:pPr>
              <a:lnSpc>
                <a:spcPct val="150000"/>
              </a:lnSpc>
              <a:buFont typeface="Wingdings" panose="05000000000000000000" pitchFamily="2" charset="2"/>
              <a:buChar char="Ø"/>
            </a:pPr>
            <a:r>
              <a:rPr lang="en-US" sz="2000" dirty="0">
                <a:ea typeface="+mn-lt"/>
                <a:cs typeface="+mn-lt"/>
              </a:rPr>
              <a:t>Voice Recognition</a:t>
            </a:r>
          </a:p>
          <a:p>
            <a:pPr>
              <a:lnSpc>
                <a:spcPct val="150000"/>
              </a:lnSpc>
              <a:buFont typeface="Wingdings" panose="05000000000000000000" pitchFamily="2" charset="2"/>
              <a:buChar char="Ø"/>
            </a:pPr>
            <a:r>
              <a:rPr lang="en-US" sz="2000" dirty="0">
                <a:ea typeface="+mn-lt"/>
                <a:cs typeface="+mn-lt"/>
              </a:rPr>
              <a:t>Voice-to-text conversion</a:t>
            </a:r>
          </a:p>
          <a:p>
            <a:pPr>
              <a:lnSpc>
                <a:spcPct val="150000"/>
              </a:lnSpc>
              <a:buFont typeface="Wingdings" panose="05000000000000000000" pitchFamily="2" charset="2"/>
              <a:buChar char="Ø"/>
            </a:pPr>
            <a:r>
              <a:rPr lang="en-US" sz="2100" dirty="0">
                <a:ea typeface="+mn-lt"/>
                <a:cs typeface="+mn-lt"/>
              </a:rPr>
              <a:t>Noise Removal</a:t>
            </a:r>
          </a:p>
          <a:p>
            <a:pPr>
              <a:lnSpc>
                <a:spcPct val="150000"/>
              </a:lnSpc>
              <a:buFont typeface="Wingdings" panose="05000000000000000000" pitchFamily="2" charset="2"/>
              <a:buChar char="Ø"/>
            </a:pPr>
            <a:r>
              <a:rPr lang="en-US" sz="2000" dirty="0">
                <a:ea typeface="+mn-lt"/>
                <a:cs typeface="+mn-lt"/>
              </a:rPr>
              <a:t>Creating meaningful phrases out of users’ voice commands.</a:t>
            </a:r>
            <a:endParaRPr lang="en-US" sz="2000" dirty="0"/>
          </a:p>
          <a:p>
            <a:pPr marL="0" indent="0" algn="just">
              <a:lnSpc>
                <a:spcPct val="150000"/>
              </a:lnSpc>
              <a:buNone/>
            </a:pPr>
            <a:endParaRPr lang="en-US" sz="2400" b="1" dirty="0">
              <a:latin typeface="Cambria (Body)"/>
              <a:ea typeface="MS Mincho" panose="02020609040205080304" pitchFamily="49" charset="-128"/>
              <a:cs typeface="Latha" panose="020B0604020202020204" pitchFamily="34" charset="0"/>
            </a:endParaRPr>
          </a:p>
          <a:p>
            <a:pPr marL="0" indent="0" algn="just">
              <a:lnSpc>
                <a:spcPct val="150000"/>
              </a:lnSpc>
              <a:buNone/>
            </a:pPr>
            <a:endParaRPr lang="en-US" sz="2400" b="1" dirty="0">
              <a:effectLst/>
              <a:latin typeface="Cambria (Body)"/>
              <a:ea typeface="MS Mincho" panose="02020609040205080304" pitchFamily="49" charset="-128"/>
              <a:cs typeface="Latha" panose="020B0604020202020204" pitchFamily="34" charset="0"/>
            </a:endParaRPr>
          </a:p>
          <a:p>
            <a:pPr marL="0" indent="0" algn="just">
              <a:lnSpc>
                <a:spcPct val="150000"/>
              </a:lnSpc>
              <a:buNone/>
            </a:pPr>
            <a:endParaRPr lang="en-US" sz="2400" b="1" dirty="0">
              <a:effectLst/>
              <a:latin typeface="Cambria (Body)"/>
              <a:ea typeface="MS Mincho" panose="02020609040205080304" pitchFamily="49" charset="-128"/>
              <a:cs typeface="Latha" panose="020B0604020202020204" pitchFamily="34" charset="0"/>
            </a:endParaRPr>
          </a:p>
          <a:p>
            <a:pPr algn="just">
              <a:lnSpc>
                <a:spcPct val="150000"/>
              </a:lnSpc>
            </a:pPr>
            <a:endParaRPr lang="en-US" sz="2400" dirty="0">
              <a:effectLst/>
              <a:latin typeface="Cambria (Body)"/>
              <a:ea typeface="Times New Roman" panose="02020603050405020304" pitchFamily="18" charset="0"/>
              <a:cs typeface="Latha" panose="020B0604020202020204" pitchFamily="34" charset="0"/>
            </a:endParaRPr>
          </a:p>
          <a:p>
            <a:pPr algn="just">
              <a:lnSpc>
                <a:spcPct val="150000"/>
              </a:lnSpc>
            </a:pPr>
            <a:endParaRPr lang="en-US" sz="2400" dirty="0">
              <a:effectLst/>
              <a:latin typeface="Cambria (Body)"/>
              <a:ea typeface="Times New Roman" panose="02020603050405020304" pitchFamily="18" charset="0"/>
              <a:cs typeface="Latha" panose="020B0604020202020204" pitchFamily="34" charset="0"/>
            </a:endParaRPr>
          </a:p>
          <a:p>
            <a:pPr algn="just"/>
            <a:endParaRPr lang="en-US" dirty="0"/>
          </a:p>
        </p:txBody>
      </p:sp>
      <p:sp>
        <p:nvSpPr>
          <p:cNvPr id="4" name="Rectangle 3">
            <a:extLst>
              <a:ext uri="{FF2B5EF4-FFF2-40B4-BE49-F238E27FC236}">
                <a16:creationId xmlns:a16="http://schemas.microsoft.com/office/drawing/2014/main" id="{763741B4-6851-4B5F-9D0C-7A5D25DE023D}"/>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IT19808994</a:t>
            </a:r>
            <a:r>
              <a:rPr lang="en-US" sz="1800" dirty="0">
                <a:solidFill>
                  <a:schemeClr val="tx1"/>
                </a:solidFill>
              </a:rPr>
              <a:t>   |   </a:t>
            </a:r>
            <a:r>
              <a:rPr lang="en-US" sz="1800" b="1" dirty="0">
                <a:solidFill>
                  <a:schemeClr val="tx1"/>
                </a:solidFill>
              </a:rPr>
              <a:t>Bandara V.D.   </a:t>
            </a:r>
            <a:r>
              <a:rPr lang="en-US" sz="1800" dirty="0">
                <a:solidFill>
                  <a:schemeClr val="tx1"/>
                </a:solidFill>
              </a:rPr>
              <a:t>|   </a:t>
            </a:r>
            <a:r>
              <a:rPr lang="en-US" dirty="0">
                <a:solidFill>
                  <a:schemeClr val="tx1"/>
                </a:solidFill>
              </a:rPr>
              <a:t>2022-200</a:t>
            </a:r>
            <a:endParaRPr lang="en-US" sz="1800" b="0" dirty="0">
              <a:solidFill>
                <a:schemeClr val="tx1"/>
              </a:solidFill>
            </a:endParaRPr>
          </a:p>
        </p:txBody>
      </p:sp>
      <p:sp>
        <p:nvSpPr>
          <p:cNvPr id="8" name="Title 7">
            <a:extLst>
              <a:ext uri="{FF2B5EF4-FFF2-40B4-BE49-F238E27FC236}">
                <a16:creationId xmlns:a16="http://schemas.microsoft.com/office/drawing/2014/main" id="{5D6F1646-792A-48E8-A8BD-7AA81999419E}"/>
              </a:ext>
            </a:extLst>
          </p:cNvPr>
          <p:cNvSpPr>
            <a:spLocks noGrp="1"/>
          </p:cNvSpPr>
          <p:nvPr>
            <p:ph type="title"/>
          </p:nvPr>
        </p:nvSpPr>
        <p:spPr>
          <a:solidFill>
            <a:schemeClr val="accent2">
              <a:lumMod val="50000"/>
            </a:schemeClr>
          </a:solidFill>
        </p:spPr>
        <p:txBody>
          <a:bodyPr/>
          <a:lstStyle/>
          <a:p>
            <a:r>
              <a:rPr lang="en-US" dirty="0">
                <a:solidFill>
                  <a:schemeClr val="bg1">
                    <a:lumMod val="95000"/>
                  </a:schemeClr>
                </a:solidFill>
              </a:rPr>
              <a:t>Specific and Sub Objectives</a:t>
            </a:r>
          </a:p>
        </p:txBody>
      </p:sp>
      <p:pic>
        <p:nvPicPr>
          <p:cNvPr id="11" name="Picture 10">
            <a:extLst>
              <a:ext uri="{FF2B5EF4-FFF2-40B4-BE49-F238E27FC236}">
                <a16:creationId xmlns:a16="http://schemas.microsoft.com/office/drawing/2014/main" id="{68390755-D4E7-4A96-8795-B9447F3188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20100" y="2827636"/>
            <a:ext cx="2887968" cy="2658764"/>
          </a:xfrm>
          <a:prstGeom prst="rect">
            <a:avLst/>
          </a:prstGeom>
        </p:spPr>
      </p:pic>
    </p:spTree>
    <p:extLst>
      <p:ext uri="{BB962C8B-B14F-4D97-AF65-F5344CB8AC3E}">
        <p14:creationId xmlns:p14="http://schemas.microsoft.com/office/powerpoint/2010/main" val="41893379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AFA4D3-82B3-4C28-A116-4725C9A85F10}"/>
              </a:ext>
            </a:extLst>
          </p:cNvPr>
          <p:cNvSpPr>
            <a:spLocks noGrp="1"/>
          </p:cNvSpPr>
          <p:nvPr>
            <p:ph type="title"/>
          </p:nvPr>
        </p:nvSpPr>
        <p:spPr>
          <a:xfrm>
            <a:off x="762000" y="3032919"/>
            <a:ext cx="4876800" cy="792162"/>
          </a:xfrm>
        </p:spPr>
        <p:txBody>
          <a:bodyPr/>
          <a:lstStyle/>
          <a:p>
            <a:r>
              <a:rPr lang="en-US" b="1" dirty="0"/>
              <a:t>METHODOLOGY</a:t>
            </a:r>
          </a:p>
        </p:txBody>
      </p:sp>
      <p:sp>
        <p:nvSpPr>
          <p:cNvPr id="3" name="Content Placeholder 2">
            <a:extLst>
              <a:ext uri="{FF2B5EF4-FFF2-40B4-BE49-F238E27FC236}">
                <a16:creationId xmlns:a16="http://schemas.microsoft.com/office/drawing/2014/main" id="{1526F033-0A4A-4B82-88D5-E5B99BF066F7}"/>
              </a:ext>
            </a:extLst>
          </p:cNvPr>
          <p:cNvSpPr>
            <a:spLocks noGrp="1"/>
          </p:cNvSpPr>
          <p:nvPr>
            <p:ph idx="1"/>
          </p:nvPr>
        </p:nvSpPr>
        <p:spPr/>
        <p:txBody>
          <a:bodyPr>
            <a:normAutofit/>
          </a:bodyPr>
          <a:lstStyle/>
          <a:p>
            <a:pPr marL="0" indent="0" algn="just">
              <a:lnSpc>
                <a:spcPct val="150000"/>
              </a:lnSpc>
              <a:buNone/>
            </a:pPr>
            <a:endParaRPr lang="en-US" sz="2400" b="1" dirty="0">
              <a:latin typeface="Cambria (Body)"/>
              <a:ea typeface="MS Mincho" panose="02020609040205080304" pitchFamily="49" charset="-128"/>
              <a:cs typeface="Latha" panose="020B0604020202020204" pitchFamily="34" charset="0"/>
            </a:endParaRPr>
          </a:p>
          <a:p>
            <a:pPr marL="0" indent="0" algn="just">
              <a:lnSpc>
                <a:spcPct val="150000"/>
              </a:lnSpc>
              <a:buNone/>
            </a:pPr>
            <a:endParaRPr lang="en-US" sz="2400" b="1" dirty="0">
              <a:effectLst/>
              <a:latin typeface="Cambria (Body)"/>
              <a:ea typeface="MS Mincho" panose="02020609040205080304" pitchFamily="49" charset="-128"/>
              <a:cs typeface="Latha" panose="020B0604020202020204" pitchFamily="34" charset="0"/>
            </a:endParaRPr>
          </a:p>
          <a:p>
            <a:pPr marL="0" indent="0" algn="just">
              <a:lnSpc>
                <a:spcPct val="150000"/>
              </a:lnSpc>
              <a:buNone/>
            </a:pPr>
            <a:endParaRPr lang="en-US" sz="2400" b="1" dirty="0">
              <a:effectLst/>
              <a:latin typeface="Cambria (Body)"/>
              <a:ea typeface="MS Mincho" panose="02020609040205080304" pitchFamily="49" charset="-128"/>
              <a:cs typeface="Latha" panose="020B0604020202020204" pitchFamily="34" charset="0"/>
            </a:endParaRPr>
          </a:p>
          <a:p>
            <a:pPr algn="just">
              <a:lnSpc>
                <a:spcPct val="150000"/>
              </a:lnSpc>
            </a:pPr>
            <a:endParaRPr lang="en-US" sz="2800" dirty="0">
              <a:effectLst/>
              <a:latin typeface="Cambria (Body)"/>
              <a:ea typeface="Times New Roman" panose="02020603050405020304" pitchFamily="18" charset="0"/>
              <a:cs typeface="Latha" panose="020B0604020202020204" pitchFamily="34" charset="0"/>
            </a:endParaRPr>
          </a:p>
          <a:p>
            <a:pPr algn="just">
              <a:lnSpc>
                <a:spcPct val="150000"/>
              </a:lnSpc>
            </a:pPr>
            <a:endParaRPr lang="en-US" sz="2400" dirty="0">
              <a:effectLst/>
              <a:latin typeface="Cambria (Body)"/>
              <a:ea typeface="Times New Roman" panose="02020603050405020304" pitchFamily="18" charset="0"/>
              <a:cs typeface="Latha" panose="020B0604020202020204" pitchFamily="34" charset="0"/>
            </a:endParaRPr>
          </a:p>
          <a:p>
            <a:pPr algn="just"/>
            <a:endParaRPr lang="en-US" dirty="0"/>
          </a:p>
        </p:txBody>
      </p:sp>
      <p:sp>
        <p:nvSpPr>
          <p:cNvPr id="4" name="Rectangle 3">
            <a:extLst>
              <a:ext uri="{FF2B5EF4-FFF2-40B4-BE49-F238E27FC236}">
                <a16:creationId xmlns:a16="http://schemas.microsoft.com/office/drawing/2014/main" id="{763741B4-6851-4B5F-9D0C-7A5D25DE023D}"/>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IT19808994</a:t>
            </a:r>
            <a:r>
              <a:rPr lang="en-US" sz="1800" dirty="0">
                <a:solidFill>
                  <a:schemeClr val="tx1"/>
                </a:solidFill>
              </a:rPr>
              <a:t>   |   </a:t>
            </a:r>
            <a:r>
              <a:rPr lang="en-US" sz="1800" b="1" dirty="0">
                <a:solidFill>
                  <a:schemeClr val="tx1"/>
                </a:solidFill>
              </a:rPr>
              <a:t>Bandara V.D.   </a:t>
            </a:r>
            <a:r>
              <a:rPr lang="en-US" sz="1800" dirty="0">
                <a:solidFill>
                  <a:schemeClr val="tx1"/>
                </a:solidFill>
              </a:rPr>
              <a:t>|   </a:t>
            </a:r>
            <a:r>
              <a:rPr lang="en-US" dirty="0">
                <a:solidFill>
                  <a:schemeClr val="tx1"/>
                </a:solidFill>
              </a:rPr>
              <a:t>2022-200</a:t>
            </a:r>
            <a:endParaRPr lang="en-US" sz="1800" b="0" dirty="0">
              <a:solidFill>
                <a:schemeClr val="tx1"/>
              </a:solidFill>
            </a:endParaRPr>
          </a:p>
        </p:txBody>
      </p:sp>
      <p:pic>
        <p:nvPicPr>
          <p:cNvPr id="6" name="Picture 5">
            <a:extLst>
              <a:ext uri="{FF2B5EF4-FFF2-40B4-BE49-F238E27FC236}">
                <a16:creationId xmlns:a16="http://schemas.microsoft.com/office/drawing/2014/main" id="{FB5381B8-0741-406C-A689-821BF964ED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17766" y="1919024"/>
            <a:ext cx="3948645" cy="2993142"/>
          </a:xfrm>
          <a:prstGeom prst="rect">
            <a:avLst/>
          </a:prstGeom>
        </p:spPr>
      </p:pic>
      <p:pic>
        <p:nvPicPr>
          <p:cNvPr id="7" name="Picture 4">
            <a:extLst>
              <a:ext uri="{FF2B5EF4-FFF2-40B4-BE49-F238E27FC236}">
                <a16:creationId xmlns:a16="http://schemas.microsoft.com/office/drawing/2014/main" id="{742C0C88-1FD2-4F23-B53A-07C3CB3C0064}"/>
              </a:ext>
            </a:extLst>
          </p:cNvPr>
          <p:cNvPicPr>
            <a:picLocks noChangeAspect="1"/>
          </p:cNvPicPr>
          <p:nvPr/>
        </p:nvPicPr>
        <p:blipFill>
          <a:blip r:embed="rId3"/>
          <a:stretch>
            <a:fillRect/>
          </a:stretch>
        </p:blipFill>
        <p:spPr>
          <a:xfrm>
            <a:off x="11767204" y="5751"/>
            <a:ext cx="424796" cy="6846498"/>
          </a:xfrm>
          <a:prstGeom prst="rect">
            <a:avLst/>
          </a:prstGeom>
        </p:spPr>
      </p:pic>
    </p:spTree>
    <p:extLst>
      <p:ext uri="{BB962C8B-B14F-4D97-AF65-F5344CB8AC3E}">
        <p14:creationId xmlns:p14="http://schemas.microsoft.com/office/powerpoint/2010/main" val="19472113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526F033-0A4A-4B82-88D5-E5B99BF066F7}"/>
              </a:ext>
            </a:extLst>
          </p:cNvPr>
          <p:cNvSpPr>
            <a:spLocks noGrp="1"/>
          </p:cNvSpPr>
          <p:nvPr>
            <p:ph idx="1"/>
          </p:nvPr>
        </p:nvSpPr>
        <p:spPr>
          <a:xfrm>
            <a:off x="533400" y="1143000"/>
            <a:ext cx="11455400" cy="5181600"/>
          </a:xfrm>
        </p:spPr>
        <p:txBody>
          <a:bodyPr>
            <a:normAutofit/>
          </a:bodyPr>
          <a:lstStyle/>
          <a:p>
            <a:pPr marL="285750" indent="-285750">
              <a:lnSpc>
                <a:spcPct val="150000"/>
              </a:lnSpc>
              <a:buFont typeface="Wingdings"/>
              <a:buChar char="ü"/>
            </a:pPr>
            <a:endParaRPr lang="en-US" sz="2400" dirty="0">
              <a:ea typeface="+mn-lt"/>
              <a:cs typeface="+mn-lt"/>
            </a:endParaRPr>
          </a:p>
          <a:p>
            <a:pPr marL="0" indent="0" algn="just">
              <a:lnSpc>
                <a:spcPct val="150000"/>
              </a:lnSpc>
              <a:buNone/>
            </a:pPr>
            <a:endParaRPr lang="en-US" sz="2400" b="1" dirty="0">
              <a:latin typeface="Cambria (Body)"/>
              <a:ea typeface="MS Mincho" panose="02020609040205080304" pitchFamily="49" charset="-128"/>
              <a:cs typeface="Latha" panose="020B0604020202020204" pitchFamily="34" charset="0"/>
            </a:endParaRPr>
          </a:p>
          <a:p>
            <a:pPr marL="0" indent="0" algn="just">
              <a:lnSpc>
                <a:spcPct val="150000"/>
              </a:lnSpc>
              <a:buNone/>
            </a:pPr>
            <a:endParaRPr lang="en-US" sz="2400" b="1" dirty="0">
              <a:effectLst/>
              <a:latin typeface="Cambria (Body)"/>
              <a:ea typeface="MS Mincho" panose="02020609040205080304" pitchFamily="49" charset="-128"/>
              <a:cs typeface="Latha" panose="020B0604020202020204" pitchFamily="34" charset="0"/>
            </a:endParaRPr>
          </a:p>
          <a:p>
            <a:pPr marL="0" indent="0" algn="just">
              <a:lnSpc>
                <a:spcPct val="150000"/>
              </a:lnSpc>
              <a:buNone/>
            </a:pPr>
            <a:endParaRPr lang="en-US" sz="2400" b="1" dirty="0">
              <a:effectLst/>
              <a:latin typeface="Cambria (Body)"/>
              <a:ea typeface="MS Mincho" panose="02020609040205080304" pitchFamily="49" charset="-128"/>
              <a:cs typeface="Latha" panose="020B0604020202020204" pitchFamily="34" charset="0"/>
            </a:endParaRPr>
          </a:p>
          <a:p>
            <a:pPr algn="just">
              <a:lnSpc>
                <a:spcPct val="150000"/>
              </a:lnSpc>
            </a:pPr>
            <a:endParaRPr lang="en-US" sz="2400" dirty="0">
              <a:effectLst/>
              <a:latin typeface="Cambria (Body)"/>
              <a:ea typeface="Times New Roman" panose="02020603050405020304" pitchFamily="18" charset="0"/>
              <a:cs typeface="Latha" panose="020B0604020202020204" pitchFamily="34" charset="0"/>
            </a:endParaRPr>
          </a:p>
          <a:p>
            <a:pPr algn="just">
              <a:lnSpc>
                <a:spcPct val="150000"/>
              </a:lnSpc>
            </a:pPr>
            <a:endParaRPr lang="en-US" sz="2400" dirty="0">
              <a:effectLst/>
              <a:latin typeface="Cambria (Body)"/>
              <a:ea typeface="Times New Roman" panose="02020603050405020304" pitchFamily="18" charset="0"/>
              <a:cs typeface="Latha" panose="020B0604020202020204" pitchFamily="34" charset="0"/>
            </a:endParaRPr>
          </a:p>
          <a:p>
            <a:pPr algn="just"/>
            <a:endParaRPr lang="en-US" dirty="0"/>
          </a:p>
        </p:txBody>
      </p:sp>
      <p:sp>
        <p:nvSpPr>
          <p:cNvPr id="4" name="Rectangle 3">
            <a:extLst>
              <a:ext uri="{FF2B5EF4-FFF2-40B4-BE49-F238E27FC236}">
                <a16:creationId xmlns:a16="http://schemas.microsoft.com/office/drawing/2014/main" id="{763741B4-6851-4B5F-9D0C-7A5D25DE023D}"/>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IT19808994</a:t>
            </a:r>
            <a:r>
              <a:rPr lang="en-US" sz="1800" dirty="0">
                <a:solidFill>
                  <a:schemeClr val="tx1"/>
                </a:solidFill>
              </a:rPr>
              <a:t>   |   </a:t>
            </a:r>
            <a:r>
              <a:rPr lang="en-US" sz="1800" b="1" dirty="0">
                <a:solidFill>
                  <a:schemeClr val="tx1"/>
                </a:solidFill>
              </a:rPr>
              <a:t>Bandara V.D.   </a:t>
            </a:r>
            <a:r>
              <a:rPr lang="en-US" sz="1800" dirty="0">
                <a:solidFill>
                  <a:schemeClr val="tx1"/>
                </a:solidFill>
              </a:rPr>
              <a:t>|   </a:t>
            </a:r>
            <a:r>
              <a:rPr lang="en-US" dirty="0">
                <a:solidFill>
                  <a:schemeClr val="tx1"/>
                </a:solidFill>
              </a:rPr>
              <a:t>2022-200</a:t>
            </a:r>
            <a:endParaRPr lang="en-US" sz="1800" b="0" dirty="0">
              <a:solidFill>
                <a:schemeClr val="tx1"/>
              </a:solidFill>
            </a:endParaRPr>
          </a:p>
        </p:txBody>
      </p:sp>
      <p:sp>
        <p:nvSpPr>
          <p:cNvPr id="8" name="Title 7">
            <a:extLst>
              <a:ext uri="{FF2B5EF4-FFF2-40B4-BE49-F238E27FC236}">
                <a16:creationId xmlns:a16="http://schemas.microsoft.com/office/drawing/2014/main" id="{5D6F1646-792A-48E8-A8BD-7AA81999419E}"/>
              </a:ext>
            </a:extLst>
          </p:cNvPr>
          <p:cNvSpPr>
            <a:spLocks noGrp="1"/>
          </p:cNvSpPr>
          <p:nvPr>
            <p:ph type="title"/>
          </p:nvPr>
        </p:nvSpPr>
        <p:spPr>
          <a:solidFill>
            <a:schemeClr val="accent2">
              <a:lumMod val="50000"/>
            </a:schemeClr>
          </a:solidFill>
        </p:spPr>
        <p:txBody>
          <a:bodyPr/>
          <a:lstStyle/>
          <a:p>
            <a:r>
              <a:rPr lang="en-US" dirty="0">
                <a:solidFill>
                  <a:schemeClr val="bg1">
                    <a:lumMod val="95000"/>
                  </a:schemeClr>
                </a:solidFill>
                <a:latin typeface="Adobe Devanagari"/>
              </a:rPr>
              <a:t>System Overview Diagram</a:t>
            </a:r>
            <a:endParaRPr lang="en-US" dirty="0">
              <a:solidFill>
                <a:schemeClr val="bg1">
                  <a:lumMod val="95000"/>
                </a:schemeClr>
              </a:solidFill>
            </a:endParaRPr>
          </a:p>
        </p:txBody>
      </p:sp>
      <p:pic>
        <p:nvPicPr>
          <p:cNvPr id="5" name="Picture 4">
            <a:extLst>
              <a:ext uri="{FF2B5EF4-FFF2-40B4-BE49-F238E27FC236}">
                <a16:creationId xmlns:a16="http://schemas.microsoft.com/office/drawing/2014/main" id="{91B25C4A-496C-4000-A279-14B28E3C94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8485" y="1201909"/>
            <a:ext cx="7906757" cy="5307620"/>
          </a:xfrm>
          <a:prstGeom prst="rect">
            <a:avLst/>
          </a:prstGeom>
        </p:spPr>
      </p:pic>
    </p:spTree>
    <p:extLst>
      <p:ext uri="{BB962C8B-B14F-4D97-AF65-F5344CB8AC3E}">
        <p14:creationId xmlns:p14="http://schemas.microsoft.com/office/powerpoint/2010/main" val="29753318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11" descr="Icon&#10;&#10;Description automatically generated">
            <a:extLst>
              <a:ext uri="{FF2B5EF4-FFF2-40B4-BE49-F238E27FC236}">
                <a16:creationId xmlns:a16="http://schemas.microsoft.com/office/drawing/2014/main" id="{AD2A03D7-CA63-43D2-953A-9E3AAFA88261}"/>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7885106" y="1770856"/>
            <a:ext cx="1810052" cy="1810052"/>
          </a:xfrm>
          <a:prstGeom prst="rect">
            <a:avLst/>
          </a:prstGeom>
        </p:spPr>
      </p:pic>
      <p:sp>
        <p:nvSpPr>
          <p:cNvPr id="3" name="Content Placeholder 2">
            <a:extLst>
              <a:ext uri="{FF2B5EF4-FFF2-40B4-BE49-F238E27FC236}">
                <a16:creationId xmlns:a16="http://schemas.microsoft.com/office/drawing/2014/main" id="{1526F033-0A4A-4B82-88D5-E5B99BF066F7}"/>
              </a:ext>
            </a:extLst>
          </p:cNvPr>
          <p:cNvSpPr>
            <a:spLocks noGrp="1"/>
          </p:cNvSpPr>
          <p:nvPr>
            <p:ph idx="1"/>
          </p:nvPr>
        </p:nvSpPr>
        <p:spPr>
          <a:xfrm>
            <a:off x="533400" y="1143000"/>
            <a:ext cx="11455400" cy="5181600"/>
          </a:xfrm>
        </p:spPr>
        <p:txBody>
          <a:bodyPr>
            <a:normAutofit/>
          </a:bodyPr>
          <a:lstStyle/>
          <a:p>
            <a:pPr marL="285750" indent="-285750">
              <a:lnSpc>
                <a:spcPct val="150000"/>
              </a:lnSpc>
              <a:buFont typeface="Wingdings"/>
              <a:buChar char="ü"/>
            </a:pPr>
            <a:endParaRPr lang="en-US" sz="2400" dirty="0">
              <a:ea typeface="+mn-lt"/>
              <a:cs typeface="+mn-lt"/>
            </a:endParaRPr>
          </a:p>
          <a:p>
            <a:pPr marL="0" indent="0" algn="just">
              <a:lnSpc>
                <a:spcPct val="150000"/>
              </a:lnSpc>
              <a:buNone/>
            </a:pPr>
            <a:endParaRPr lang="en-US" sz="2400" b="1" dirty="0">
              <a:latin typeface="Cambria (Body)"/>
              <a:ea typeface="MS Mincho" panose="02020609040205080304" pitchFamily="49" charset="-128"/>
              <a:cs typeface="Latha" panose="020B0604020202020204" pitchFamily="34" charset="0"/>
            </a:endParaRPr>
          </a:p>
          <a:p>
            <a:pPr marL="0" indent="0" algn="just">
              <a:lnSpc>
                <a:spcPct val="150000"/>
              </a:lnSpc>
              <a:buNone/>
            </a:pPr>
            <a:endParaRPr lang="en-US" sz="2400" b="1" dirty="0">
              <a:effectLst/>
              <a:latin typeface="Cambria (Body)"/>
              <a:ea typeface="MS Mincho" panose="02020609040205080304" pitchFamily="49" charset="-128"/>
              <a:cs typeface="Latha" panose="020B0604020202020204" pitchFamily="34" charset="0"/>
            </a:endParaRPr>
          </a:p>
          <a:p>
            <a:pPr marL="0" indent="0" algn="just">
              <a:lnSpc>
                <a:spcPct val="150000"/>
              </a:lnSpc>
              <a:buNone/>
            </a:pPr>
            <a:endParaRPr lang="en-US" sz="2400" b="1" dirty="0">
              <a:effectLst/>
              <a:latin typeface="Cambria (Body)"/>
              <a:ea typeface="MS Mincho" panose="02020609040205080304" pitchFamily="49" charset="-128"/>
              <a:cs typeface="Latha" panose="020B0604020202020204" pitchFamily="34" charset="0"/>
            </a:endParaRPr>
          </a:p>
          <a:p>
            <a:pPr algn="just">
              <a:lnSpc>
                <a:spcPct val="150000"/>
              </a:lnSpc>
            </a:pPr>
            <a:endParaRPr lang="en-US" sz="2400" dirty="0">
              <a:effectLst/>
              <a:latin typeface="Cambria (Body)"/>
              <a:ea typeface="Times New Roman" panose="02020603050405020304" pitchFamily="18" charset="0"/>
              <a:cs typeface="Latha" panose="020B0604020202020204" pitchFamily="34" charset="0"/>
            </a:endParaRPr>
          </a:p>
          <a:p>
            <a:pPr algn="just">
              <a:lnSpc>
                <a:spcPct val="150000"/>
              </a:lnSpc>
            </a:pPr>
            <a:endParaRPr lang="en-US" sz="2400" dirty="0">
              <a:effectLst/>
              <a:latin typeface="Cambria (Body)"/>
              <a:ea typeface="Times New Roman" panose="02020603050405020304" pitchFamily="18" charset="0"/>
              <a:cs typeface="Latha" panose="020B0604020202020204" pitchFamily="34" charset="0"/>
            </a:endParaRPr>
          </a:p>
          <a:p>
            <a:pPr algn="just"/>
            <a:endParaRPr lang="en-US" dirty="0"/>
          </a:p>
        </p:txBody>
      </p:sp>
      <p:sp>
        <p:nvSpPr>
          <p:cNvPr id="4" name="Rectangle 3">
            <a:extLst>
              <a:ext uri="{FF2B5EF4-FFF2-40B4-BE49-F238E27FC236}">
                <a16:creationId xmlns:a16="http://schemas.microsoft.com/office/drawing/2014/main" id="{763741B4-6851-4B5F-9D0C-7A5D25DE023D}"/>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IT19808994</a:t>
            </a:r>
            <a:r>
              <a:rPr lang="en-US" sz="1800" dirty="0">
                <a:solidFill>
                  <a:schemeClr val="tx1"/>
                </a:solidFill>
              </a:rPr>
              <a:t>   |   </a:t>
            </a:r>
            <a:r>
              <a:rPr lang="en-US" sz="1800" b="1" dirty="0">
                <a:solidFill>
                  <a:schemeClr val="tx1"/>
                </a:solidFill>
              </a:rPr>
              <a:t>Bandara V.D.   </a:t>
            </a:r>
            <a:r>
              <a:rPr lang="en-US" sz="1800" dirty="0">
                <a:solidFill>
                  <a:schemeClr val="tx1"/>
                </a:solidFill>
              </a:rPr>
              <a:t>|   </a:t>
            </a:r>
            <a:r>
              <a:rPr lang="en-US" dirty="0">
                <a:solidFill>
                  <a:schemeClr val="tx1"/>
                </a:solidFill>
              </a:rPr>
              <a:t>2022-200</a:t>
            </a:r>
            <a:endParaRPr lang="en-US" sz="1800" b="0" dirty="0">
              <a:solidFill>
                <a:schemeClr val="tx1"/>
              </a:solidFill>
            </a:endParaRPr>
          </a:p>
        </p:txBody>
      </p:sp>
      <p:sp>
        <p:nvSpPr>
          <p:cNvPr id="8" name="Title 7">
            <a:extLst>
              <a:ext uri="{FF2B5EF4-FFF2-40B4-BE49-F238E27FC236}">
                <a16:creationId xmlns:a16="http://schemas.microsoft.com/office/drawing/2014/main" id="{5D6F1646-792A-48E8-A8BD-7AA81999419E}"/>
              </a:ext>
            </a:extLst>
          </p:cNvPr>
          <p:cNvSpPr>
            <a:spLocks noGrp="1"/>
          </p:cNvSpPr>
          <p:nvPr>
            <p:ph type="title"/>
          </p:nvPr>
        </p:nvSpPr>
        <p:spPr>
          <a:solidFill>
            <a:schemeClr val="accent2">
              <a:lumMod val="50000"/>
            </a:schemeClr>
          </a:solidFill>
        </p:spPr>
        <p:txBody>
          <a:bodyPr/>
          <a:lstStyle/>
          <a:p>
            <a:r>
              <a:rPr lang="en-US" dirty="0">
                <a:solidFill>
                  <a:schemeClr val="bg1">
                    <a:lumMod val="95000"/>
                  </a:schemeClr>
                </a:solidFill>
                <a:latin typeface="Adobe Devanagari"/>
              </a:rPr>
              <a:t>Technologies/</a:t>
            </a:r>
            <a:r>
              <a:rPr lang="en-US" dirty="0">
                <a:latin typeface="Adobe Devanagari"/>
              </a:rPr>
              <a:t> </a:t>
            </a:r>
            <a:r>
              <a:rPr lang="en-US" dirty="0">
                <a:solidFill>
                  <a:schemeClr val="bg1">
                    <a:lumMod val="95000"/>
                  </a:schemeClr>
                </a:solidFill>
                <a:latin typeface="Adobe Devanagari"/>
              </a:rPr>
              <a:t>Techniques/ Algorithms</a:t>
            </a:r>
            <a:endParaRPr lang="en-US" dirty="0">
              <a:solidFill>
                <a:schemeClr val="bg1">
                  <a:lumMod val="95000"/>
                </a:schemeClr>
              </a:solidFill>
            </a:endParaRPr>
          </a:p>
        </p:txBody>
      </p:sp>
      <p:sp>
        <p:nvSpPr>
          <p:cNvPr id="5" name="Content Placeholder 2">
            <a:extLst>
              <a:ext uri="{FF2B5EF4-FFF2-40B4-BE49-F238E27FC236}">
                <a16:creationId xmlns:a16="http://schemas.microsoft.com/office/drawing/2014/main" id="{169C57E8-2672-4CD0-9166-F5FF3F3A2D67}"/>
              </a:ext>
            </a:extLst>
          </p:cNvPr>
          <p:cNvSpPr txBox="1">
            <a:spLocks/>
          </p:cNvSpPr>
          <p:nvPr/>
        </p:nvSpPr>
        <p:spPr>
          <a:xfrm>
            <a:off x="359433" y="1524001"/>
            <a:ext cx="8409427" cy="3040294"/>
          </a:xfrm>
          <a:prstGeom prst="rect">
            <a:avLst/>
          </a:prstGeom>
        </p:spPr>
        <p:txBody>
          <a:bodyPr vert="horz" lIns="91440" tIns="45720" rIns="91440" bIns="45720" rtlCol="0" anchor="t">
            <a:normAutofit fontScale="92500" lnSpcReduction="20000"/>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sz="2200" b="1" dirty="0">
                <a:solidFill>
                  <a:schemeClr val="tx1"/>
                </a:solidFill>
                <a:latin typeface="Times New Roman"/>
                <a:ea typeface="+mn-lt"/>
                <a:cs typeface="+mn-lt"/>
              </a:rPr>
              <a:t>Technologies / Tools</a:t>
            </a:r>
            <a:endParaRPr lang="en-US" dirty="0">
              <a:solidFill>
                <a:schemeClr val="tx1"/>
              </a:solidFill>
              <a:latin typeface="Times New Roman"/>
              <a:cs typeface="Times New Roman"/>
            </a:endParaRPr>
          </a:p>
          <a:p>
            <a:pPr marL="342900" indent="-342900">
              <a:buChar char="•"/>
            </a:pPr>
            <a:r>
              <a:rPr lang="en-US" sz="2200" dirty="0">
                <a:solidFill>
                  <a:schemeClr val="tx1"/>
                </a:solidFill>
                <a:latin typeface="Times New Roman"/>
                <a:ea typeface="+mn-lt"/>
                <a:cs typeface="+mn-lt"/>
              </a:rPr>
              <a:t>Python – Programming Language</a:t>
            </a:r>
          </a:p>
          <a:p>
            <a:pPr marL="342900" indent="-342900">
              <a:buChar char="•"/>
            </a:pPr>
            <a:r>
              <a:rPr lang="en-US" sz="2200" dirty="0">
                <a:solidFill>
                  <a:schemeClr val="tx1"/>
                </a:solidFill>
                <a:latin typeface="Times New Roman"/>
                <a:ea typeface="+mn-lt"/>
                <a:cs typeface="+mn-lt"/>
              </a:rPr>
              <a:t>Flutter – Front-end framework</a:t>
            </a:r>
          </a:p>
          <a:p>
            <a:pPr marL="342900" indent="-342900">
              <a:buChar char="•"/>
            </a:pPr>
            <a:r>
              <a:rPr lang="en-US" sz="2200" dirty="0">
                <a:solidFill>
                  <a:schemeClr val="tx1"/>
                </a:solidFill>
                <a:latin typeface="Times New Roman"/>
                <a:ea typeface="+mn-lt"/>
                <a:cs typeface="+mn-lt"/>
              </a:rPr>
              <a:t>Python Frameworks</a:t>
            </a:r>
          </a:p>
          <a:p>
            <a:pPr marL="342900" indent="-342900">
              <a:buChar char="•"/>
            </a:pPr>
            <a:r>
              <a:rPr lang="en-US" sz="2200" dirty="0">
                <a:solidFill>
                  <a:schemeClr val="tx1"/>
                </a:solidFill>
                <a:latin typeface="Times New Roman"/>
                <a:cs typeface="Times New Roman"/>
              </a:rPr>
              <a:t>Tensor flow, NumPy, Pandas - Libraries</a:t>
            </a:r>
          </a:p>
          <a:p>
            <a:pPr marL="342900" indent="-342900">
              <a:buChar char="•"/>
            </a:pPr>
            <a:r>
              <a:rPr lang="en-US" sz="2200" dirty="0">
                <a:solidFill>
                  <a:schemeClr val="tx1"/>
                </a:solidFill>
                <a:latin typeface="Times New Roman"/>
                <a:ea typeface="+mn-lt"/>
                <a:cs typeface="+mn-lt"/>
              </a:rPr>
              <a:t>Visual studio code, Jupiter notebook, Google Colab, Android Studio - IDE</a:t>
            </a:r>
          </a:p>
          <a:p>
            <a:pPr marL="342900" indent="-342900">
              <a:buChar char="•"/>
            </a:pPr>
            <a:r>
              <a:rPr lang="en-US" sz="2200" dirty="0">
                <a:solidFill>
                  <a:schemeClr val="tx1"/>
                </a:solidFill>
                <a:latin typeface="Times New Roman"/>
                <a:ea typeface="+mn-lt"/>
                <a:cs typeface="+mn-lt"/>
              </a:rPr>
              <a:t>MongoDB / Firebase - </a:t>
            </a:r>
            <a:r>
              <a:rPr lang="en-US" sz="2200" dirty="0">
                <a:solidFill>
                  <a:schemeClr val="tx1"/>
                </a:solidFill>
              </a:rPr>
              <a:t>database server (data storage)</a:t>
            </a:r>
          </a:p>
          <a:p>
            <a:pPr marL="342900" indent="-342900">
              <a:buChar char="•"/>
            </a:pPr>
            <a:r>
              <a:rPr lang="en-US" sz="2200" dirty="0" err="1">
                <a:solidFill>
                  <a:schemeClr val="tx1"/>
                </a:solidFill>
                <a:latin typeface="Times New Roman"/>
                <a:cs typeface="Times New Roman"/>
              </a:rPr>
              <a:t>CMUSphinx</a:t>
            </a:r>
            <a:r>
              <a:rPr lang="en-US" sz="2200" dirty="0">
                <a:solidFill>
                  <a:schemeClr val="tx1"/>
                </a:solidFill>
                <a:latin typeface="Times New Roman"/>
                <a:cs typeface="Times New Roman"/>
              </a:rPr>
              <a:t> – Voice recognition system</a:t>
            </a:r>
          </a:p>
          <a:p>
            <a:pPr marL="342900" indent="-342900">
              <a:buChar char="•"/>
            </a:pPr>
            <a:r>
              <a:rPr lang="en-US" sz="2200" dirty="0">
                <a:solidFill>
                  <a:schemeClr val="tx1"/>
                </a:solidFill>
                <a:latin typeface="Times New Roman"/>
                <a:ea typeface="+mn-lt"/>
                <a:cs typeface="+mn-lt"/>
              </a:rPr>
              <a:t>GitHub – version control</a:t>
            </a:r>
            <a:endParaRPr lang="en-US" sz="2200" dirty="0">
              <a:solidFill>
                <a:schemeClr val="tx1"/>
              </a:solidFill>
              <a:latin typeface="Times New Roman"/>
              <a:cs typeface="Times New Roman"/>
            </a:endParaRPr>
          </a:p>
        </p:txBody>
      </p:sp>
      <p:sp>
        <p:nvSpPr>
          <p:cNvPr id="6" name="Content Placeholder 2">
            <a:extLst>
              <a:ext uri="{FF2B5EF4-FFF2-40B4-BE49-F238E27FC236}">
                <a16:creationId xmlns:a16="http://schemas.microsoft.com/office/drawing/2014/main" id="{5C312482-3D7B-4E9F-8222-34ACFEE6CFC6}"/>
              </a:ext>
            </a:extLst>
          </p:cNvPr>
          <p:cNvSpPr txBox="1">
            <a:spLocks/>
          </p:cNvSpPr>
          <p:nvPr/>
        </p:nvSpPr>
        <p:spPr>
          <a:xfrm>
            <a:off x="359434" y="4564294"/>
            <a:ext cx="7056661" cy="1823166"/>
          </a:xfrm>
          <a:prstGeom prst="rect">
            <a:avLst/>
          </a:prstGeom>
        </p:spPr>
        <p:txBody>
          <a:bodyPr vert="horz" lIns="91440" tIns="45720" rIns="91440" bIns="45720" rtlCol="0" anchor="t">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200" b="1" dirty="0">
                <a:latin typeface="Times New Roman"/>
                <a:ea typeface="+mn-lt"/>
                <a:cs typeface="+mn-lt"/>
              </a:rPr>
              <a:t>Data Collection Technologies</a:t>
            </a:r>
          </a:p>
          <a:p>
            <a:pPr marL="342900" indent="-342900"/>
            <a:r>
              <a:rPr lang="en-US" sz="2200" dirty="0">
                <a:latin typeface="Times New Roman"/>
                <a:ea typeface="+mn-lt"/>
                <a:cs typeface="+mn-lt"/>
              </a:rPr>
              <a:t> Voice recognition - Users’ voice commands</a:t>
            </a:r>
          </a:p>
          <a:p>
            <a:pPr marL="0" indent="0">
              <a:buNone/>
            </a:pPr>
            <a:r>
              <a:rPr lang="en-US" sz="2200" b="1" dirty="0">
                <a:latin typeface="Times New Roman"/>
                <a:ea typeface="+mn-lt"/>
                <a:cs typeface="+mn-lt"/>
              </a:rPr>
              <a:t>Algorithms</a:t>
            </a:r>
            <a:endParaRPr lang="en-US" sz="2200" dirty="0">
              <a:latin typeface="Times New Roman"/>
              <a:ea typeface="+mn-lt"/>
              <a:cs typeface="+mn-lt"/>
            </a:endParaRPr>
          </a:p>
          <a:p>
            <a:pPr marL="342900" indent="-342900"/>
            <a:r>
              <a:rPr lang="en-US" sz="2200" dirty="0">
                <a:latin typeface="Times New Roman"/>
                <a:ea typeface="+mn-lt"/>
                <a:cs typeface="+mn-lt"/>
              </a:rPr>
              <a:t>Noise cleaning – Created Algorithm </a:t>
            </a:r>
          </a:p>
          <a:p>
            <a:pPr marL="342900" indent="-342900"/>
            <a:r>
              <a:rPr lang="en-US" sz="2200" dirty="0">
                <a:latin typeface="Times New Roman"/>
                <a:ea typeface="+mn-lt"/>
                <a:cs typeface="+mn-lt"/>
              </a:rPr>
              <a:t>Voice Recognition – Trained acoustic model - </a:t>
            </a:r>
            <a:r>
              <a:rPr lang="en-US" sz="2200" dirty="0" err="1">
                <a:latin typeface="Times New Roman"/>
                <a:ea typeface="+mn-lt"/>
                <a:cs typeface="+mn-lt"/>
              </a:rPr>
              <a:t>CMUSphinx</a:t>
            </a:r>
            <a:r>
              <a:rPr lang="en-US" sz="2200" dirty="0">
                <a:latin typeface="Times New Roman"/>
                <a:ea typeface="+mn-lt"/>
                <a:cs typeface="+mn-lt"/>
              </a:rPr>
              <a:t> Library</a:t>
            </a:r>
          </a:p>
          <a:p>
            <a:pPr marL="342900" indent="-342900"/>
            <a:endParaRPr lang="en-US" sz="2200" dirty="0">
              <a:latin typeface="Times New Roman"/>
              <a:ea typeface="+mn-lt"/>
              <a:cs typeface="+mn-lt"/>
            </a:endParaRPr>
          </a:p>
        </p:txBody>
      </p:sp>
      <p:pic>
        <p:nvPicPr>
          <p:cNvPr id="13" name="Picture 30" descr="Icon&#10;&#10;Description automatically generated">
            <a:extLst>
              <a:ext uri="{FF2B5EF4-FFF2-40B4-BE49-F238E27FC236}">
                <a16:creationId xmlns:a16="http://schemas.microsoft.com/office/drawing/2014/main" id="{CBB89602-1EEE-436F-840C-47C8F773E96B}"/>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8717816" y="3102921"/>
            <a:ext cx="1628423" cy="1600201"/>
          </a:xfrm>
          <a:prstGeom prst="rect">
            <a:avLst/>
          </a:prstGeom>
        </p:spPr>
      </p:pic>
      <p:pic>
        <p:nvPicPr>
          <p:cNvPr id="14" name="Picture 13">
            <a:extLst>
              <a:ext uri="{FF2B5EF4-FFF2-40B4-BE49-F238E27FC236}">
                <a16:creationId xmlns:a16="http://schemas.microsoft.com/office/drawing/2014/main" id="{06E3CBAA-C3DD-4DA9-A201-E1D845FAB0D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367584" y="1754609"/>
            <a:ext cx="2663759" cy="1844653"/>
          </a:xfrm>
          <a:prstGeom prst="rect">
            <a:avLst/>
          </a:prstGeom>
        </p:spPr>
      </p:pic>
      <p:pic>
        <p:nvPicPr>
          <p:cNvPr id="16" name="Picture 15">
            <a:extLst>
              <a:ext uri="{FF2B5EF4-FFF2-40B4-BE49-F238E27FC236}">
                <a16:creationId xmlns:a16="http://schemas.microsoft.com/office/drawing/2014/main" id="{566016A5-FC0F-484E-B9F8-F06F6136E617}"/>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627034" y="3738303"/>
            <a:ext cx="1651982" cy="1651982"/>
          </a:xfrm>
          <a:prstGeom prst="rect">
            <a:avLst/>
          </a:prstGeom>
        </p:spPr>
      </p:pic>
      <p:pic>
        <p:nvPicPr>
          <p:cNvPr id="18" name="Picture 17">
            <a:extLst>
              <a:ext uri="{FF2B5EF4-FFF2-40B4-BE49-F238E27FC236}">
                <a16:creationId xmlns:a16="http://schemas.microsoft.com/office/drawing/2014/main" id="{DE1F7BB8-11A5-4B59-87AA-B2D9642B0662}"/>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014819" y="4178088"/>
            <a:ext cx="1272607" cy="1474633"/>
          </a:xfrm>
          <a:prstGeom prst="rect">
            <a:avLst/>
          </a:prstGeom>
        </p:spPr>
      </p:pic>
      <p:pic>
        <p:nvPicPr>
          <p:cNvPr id="19" name="Picture 18" descr="A picture containing text, clipart&#10;&#10;Description automatically generated">
            <a:extLst>
              <a:ext uri="{FF2B5EF4-FFF2-40B4-BE49-F238E27FC236}">
                <a16:creationId xmlns:a16="http://schemas.microsoft.com/office/drawing/2014/main" id="{F0B38795-F9CB-4D0C-984A-DE859871704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818853" y="5065130"/>
            <a:ext cx="2610113" cy="861137"/>
          </a:xfrm>
          <a:prstGeom prst="rect">
            <a:avLst/>
          </a:prstGeom>
        </p:spPr>
      </p:pic>
    </p:spTree>
    <p:extLst>
      <p:ext uri="{BB962C8B-B14F-4D97-AF65-F5344CB8AC3E}">
        <p14:creationId xmlns:p14="http://schemas.microsoft.com/office/powerpoint/2010/main" val="27790125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526F033-0A4A-4B82-88D5-E5B99BF066F7}"/>
              </a:ext>
            </a:extLst>
          </p:cNvPr>
          <p:cNvSpPr>
            <a:spLocks noGrp="1"/>
          </p:cNvSpPr>
          <p:nvPr>
            <p:ph idx="1"/>
          </p:nvPr>
        </p:nvSpPr>
        <p:spPr>
          <a:xfrm>
            <a:off x="533400" y="1143000"/>
            <a:ext cx="11455400" cy="5181600"/>
          </a:xfrm>
        </p:spPr>
        <p:txBody>
          <a:bodyPr>
            <a:normAutofit/>
          </a:bodyPr>
          <a:lstStyle/>
          <a:p>
            <a:pPr marL="285750" indent="-285750">
              <a:lnSpc>
                <a:spcPct val="150000"/>
              </a:lnSpc>
              <a:buFont typeface="Wingdings"/>
              <a:buChar char="ü"/>
            </a:pPr>
            <a:endParaRPr lang="en-US" sz="2400" dirty="0">
              <a:ea typeface="+mn-lt"/>
              <a:cs typeface="+mn-lt"/>
            </a:endParaRPr>
          </a:p>
          <a:p>
            <a:pPr marL="0" indent="0" algn="just">
              <a:lnSpc>
                <a:spcPct val="150000"/>
              </a:lnSpc>
              <a:buNone/>
            </a:pPr>
            <a:endParaRPr lang="en-US" sz="2400" b="1" dirty="0">
              <a:latin typeface="Cambria (Body)"/>
              <a:ea typeface="MS Mincho" panose="02020609040205080304" pitchFamily="49" charset="-128"/>
              <a:cs typeface="Latha" panose="020B0604020202020204" pitchFamily="34" charset="0"/>
            </a:endParaRPr>
          </a:p>
          <a:p>
            <a:pPr marL="0" indent="0" algn="just">
              <a:lnSpc>
                <a:spcPct val="150000"/>
              </a:lnSpc>
              <a:buNone/>
            </a:pPr>
            <a:endParaRPr lang="en-US" sz="2400" b="1" dirty="0">
              <a:effectLst/>
              <a:latin typeface="Cambria (Body)"/>
              <a:ea typeface="MS Mincho" panose="02020609040205080304" pitchFamily="49" charset="-128"/>
              <a:cs typeface="Latha" panose="020B0604020202020204" pitchFamily="34" charset="0"/>
            </a:endParaRPr>
          </a:p>
          <a:p>
            <a:pPr marL="0" indent="0" algn="just">
              <a:lnSpc>
                <a:spcPct val="150000"/>
              </a:lnSpc>
              <a:buNone/>
            </a:pPr>
            <a:endParaRPr lang="en-US" sz="2400" b="1" dirty="0">
              <a:effectLst/>
              <a:latin typeface="Cambria (Body)"/>
              <a:ea typeface="MS Mincho" panose="02020609040205080304" pitchFamily="49" charset="-128"/>
              <a:cs typeface="Latha" panose="020B0604020202020204" pitchFamily="34" charset="0"/>
            </a:endParaRPr>
          </a:p>
          <a:p>
            <a:pPr algn="just">
              <a:lnSpc>
                <a:spcPct val="150000"/>
              </a:lnSpc>
            </a:pPr>
            <a:endParaRPr lang="en-US" sz="2400" dirty="0">
              <a:effectLst/>
              <a:latin typeface="Cambria (Body)"/>
              <a:ea typeface="Times New Roman" panose="02020603050405020304" pitchFamily="18" charset="0"/>
              <a:cs typeface="Latha" panose="020B0604020202020204" pitchFamily="34" charset="0"/>
            </a:endParaRPr>
          </a:p>
          <a:p>
            <a:pPr algn="just">
              <a:lnSpc>
                <a:spcPct val="150000"/>
              </a:lnSpc>
            </a:pPr>
            <a:endParaRPr lang="en-US" sz="2400" dirty="0">
              <a:effectLst/>
              <a:latin typeface="Cambria (Body)"/>
              <a:ea typeface="Times New Roman" panose="02020603050405020304" pitchFamily="18" charset="0"/>
              <a:cs typeface="Latha" panose="020B0604020202020204" pitchFamily="34" charset="0"/>
            </a:endParaRPr>
          </a:p>
          <a:p>
            <a:pPr algn="just"/>
            <a:endParaRPr lang="en-US" dirty="0"/>
          </a:p>
        </p:txBody>
      </p:sp>
      <p:sp>
        <p:nvSpPr>
          <p:cNvPr id="4" name="Rectangle 3">
            <a:extLst>
              <a:ext uri="{FF2B5EF4-FFF2-40B4-BE49-F238E27FC236}">
                <a16:creationId xmlns:a16="http://schemas.microsoft.com/office/drawing/2014/main" id="{763741B4-6851-4B5F-9D0C-7A5D25DE023D}"/>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IT19808994</a:t>
            </a:r>
            <a:r>
              <a:rPr lang="en-US" sz="1800" dirty="0">
                <a:solidFill>
                  <a:schemeClr val="tx1"/>
                </a:solidFill>
              </a:rPr>
              <a:t>   |   </a:t>
            </a:r>
            <a:r>
              <a:rPr lang="en-US" sz="1800" b="1" dirty="0">
                <a:solidFill>
                  <a:schemeClr val="tx1"/>
                </a:solidFill>
              </a:rPr>
              <a:t>Bandara V.D.   </a:t>
            </a:r>
            <a:r>
              <a:rPr lang="en-US" sz="1800" dirty="0">
                <a:solidFill>
                  <a:schemeClr val="tx1"/>
                </a:solidFill>
              </a:rPr>
              <a:t>|   </a:t>
            </a:r>
            <a:r>
              <a:rPr lang="en-US" dirty="0">
                <a:solidFill>
                  <a:schemeClr val="tx1"/>
                </a:solidFill>
              </a:rPr>
              <a:t>2022-200</a:t>
            </a:r>
            <a:endParaRPr lang="en-US" sz="1800" b="0" dirty="0">
              <a:solidFill>
                <a:schemeClr val="tx1"/>
              </a:solidFill>
            </a:endParaRPr>
          </a:p>
        </p:txBody>
      </p:sp>
      <p:sp>
        <p:nvSpPr>
          <p:cNvPr id="8" name="Title 7">
            <a:extLst>
              <a:ext uri="{FF2B5EF4-FFF2-40B4-BE49-F238E27FC236}">
                <a16:creationId xmlns:a16="http://schemas.microsoft.com/office/drawing/2014/main" id="{5D6F1646-792A-48E8-A8BD-7AA81999419E}"/>
              </a:ext>
            </a:extLst>
          </p:cNvPr>
          <p:cNvSpPr>
            <a:spLocks noGrp="1"/>
          </p:cNvSpPr>
          <p:nvPr>
            <p:ph type="title"/>
          </p:nvPr>
        </p:nvSpPr>
        <p:spPr>
          <a:solidFill>
            <a:schemeClr val="accent2">
              <a:lumMod val="50000"/>
            </a:schemeClr>
          </a:solidFill>
        </p:spPr>
        <p:txBody>
          <a:bodyPr/>
          <a:lstStyle/>
          <a:p>
            <a:r>
              <a:rPr lang="en-US" dirty="0">
                <a:solidFill>
                  <a:schemeClr val="bg1">
                    <a:lumMod val="95000"/>
                  </a:schemeClr>
                </a:solidFill>
                <a:latin typeface="Adobe Devanagari"/>
              </a:rPr>
              <a:t>Requirements</a:t>
            </a:r>
            <a:endParaRPr lang="en-US" dirty="0">
              <a:solidFill>
                <a:schemeClr val="bg1">
                  <a:lumMod val="95000"/>
                </a:schemeClr>
              </a:solidFill>
            </a:endParaRPr>
          </a:p>
        </p:txBody>
      </p:sp>
      <p:sp>
        <p:nvSpPr>
          <p:cNvPr id="6" name="Content Placeholder 5">
            <a:extLst>
              <a:ext uri="{FF2B5EF4-FFF2-40B4-BE49-F238E27FC236}">
                <a16:creationId xmlns:a16="http://schemas.microsoft.com/office/drawing/2014/main" id="{3A558A46-E6A6-449E-B46B-C4E790FB00DE}"/>
              </a:ext>
            </a:extLst>
          </p:cNvPr>
          <p:cNvSpPr txBox="1">
            <a:spLocks/>
          </p:cNvSpPr>
          <p:nvPr/>
        </p:nvSpPr>
        <p:spPr>
          <a:xfrm>
            <a:off x="304800" y="1401792"/>
            <a:ext cx="11684000" cy="4922808"/>
          </a:xfrm>
          <a:prstGeom prst="rect">
            <a:avLst/>
          </a:prstGeom>
        </p:spPr>
        <p:txBody>
          <a:bodyPr vert="horz" lIns="91440" tIns="45720" rIns="91440" bIns="45720" rtlCol="0" anchor="t">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Wingdings" pitchFamily="2" charset="2"/>
              <a:buChar char="Ø"/>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Wingdings" pitchFamily="2"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endParaRPr lang="en-US" dirty="0">
              <a:highlight>
                <a:srgbClr val="FFFF00"/>
              </a:highlight>
              <a:ea typeface="Cambria"/>
            </a:endParaRPr>
          </a:p>
        </p:txBody>
      </p:sp>
      <p:sp>
        <p:nvSpPr>
          <p:cNvPr id="9" name="Google Shape;257;gc435604d4f_9_23">
            <a:extLst>
              <a:ext uri="{FF2B5EF4-FFF2-40B4-BE49-F238E27FC236}">
                <a16:creationId xmlns:a16="http://schemas.microsoft.com/office/drawing/2014/main" id="{20F63336-81B6-4FAA-858E-9EE349668E74}"/>
              </a:ext>
            </a:extLst>
          </p:cNvPr>
          <p:cNvSpPr/>
          <p:nvPr/>
        </p:nvSpPr>
        <p:spPr>
          <a:xfrm>
            <a:off x="4353850" y="1447800"/>
            <a:ext cx="3293700" cy="4587000"/>
          </a:xfrm>
          <a:prstGeom prst="roundRect">
            <a:avLst>
              <a:gd name="adj" fmla="val 16667"/>
            </a:avLst>
          </a:prstGeom>
          <a:gradFill>
            <a:gsLst>
              <a:gs pos="0">
                <a:schemeClr val="tx2">
                  <a:lumMod val="60000"/>
                  <a:lumOff val="40000"/>
                </a:schemeClr>
              </a:gs>
              <a:gs pos="100000">
                <a:schemeClr val="bg1">
                  <a:lumMod val="95000"/>
                </a:schemeClr>
              </a:gs>
            </a:gsLst>
            <a:lin ang="540001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431800" lvl="0" indent="-342900" algn="l" rtl="0">
              <a:lnSpc>
                <a:spcPct val="150000"/>
              </a:lnSpc>
              <a:spcBef>
                <a:spcPts val="0"/>
              </a:spcBef>
              <a:spcAft>
                <a:spcPts val="0"/>
              </a:spcAft>
              <a:buClr>
                <a:schemeClr val="lt1"/>
              </a:buClr>
              <a:buSzPts val="2200"/>
              <a:buFont typeface="Wingdings" panose="05000000000000000000" pitchFamily="2" charset="2"/>
              <a:buChar char="ü"/>
            </a:pPr>
            <a:endParaRPr lang="en-US" dirty="0">
              <a:solidFill>
                <a:schemeClr val="lt1"/>
              </a:solidFill>
              <a:latin typeface="Times New Roman"/>
              <a:ea typeface="Times New Roman"/>
              <a:cs typeface="Times New Roman"/>
              <a:sym typeface="Times New Roman"/>
            </a:endParaRPr>
          </a:p>
          <a:p>
            <a:pPr marL="457200" lvl="0" indent="-368300">
              <a:lnSpc>
                <a:spcPct val="150000"/>
              </a:lnSpc>
              <a:buClr>
                <a:schemeClr val="tx1"/>
              </a:buClr>
              <a:buSzPts val="2200"/>
              <a:buFont typeface="Wingdings" panose="05000000000000000000" pitchFamily="2" charset="2"/>
              <a:buChar char="§"/>
            </a:pPr>
            <a:r>
              <a:rPr lang="en-US" dirty="0">
                <a:ea typeface="Cambria"/>
                <a:cs typeface="Cambria"/>
                <a:sym typeface="Cambria"/>
              </a:rPr>
              <a:t>Accuracy of the Sinhala voice recognition.</a:t>
            </a:r>
            <a:endParaRPr lang="en-US" dirty="0">
              <a:ea typeface="Cambria"/>
              <a:cs typeface="Cambria"/>
            </a:endParaRPr>
          </a:p>
          <a:p>
            <a:pPr marL="374650" indent="-285750">
              <a:lnSpc>
                <a:spcPct val="150000"/>
              </a:lnSpc>
              <a:buClr>
                <a:schemeClr val="tx1"/>
              </a:buClr>
              <a:buSzPts val="2200"/>
              <a:buFont typeface="Wingdings" panose="05000000000000000000" pitchFamily="2" charset="2"/>
              <a:buChar char="§"/>
            </a:pPr>
            <a:r>
              <a:rPr lang="en-US" dirty="0">
                <a:ea typeface="Times New Roman"/>
                <a:cs typeface="Times New Roman"/>
                <a:sym typeface="Times New Roman"/>
              </a:rPr>
              <a:t>Efficiency of noise   reduction.</a:t>
            </a:r>
          </a:p>
          <a:p>
            <a:pPr marL="457200" lvl="0" indent="-368300">
              <a:lnSpc>
                <a:spcPct val="150000"/>
              </a:lnSpc>
              <a:buClr>
                <a:schemeClr val="tx1"/>
              </a:buClr>
              <a:buSzPts val="2200"/>
              <a:buFont typeface="Wingdings" panose="05000000000000000000" pitchFamily="2" charset="2"/>
              <a:buChar char="§"/>
            </a:pPr>
            <a:r>
              <a:rPr lang="en-US" dirty="0">
                <a:ea typeface="Cambria"/>
                <a:cs typeface="Cambria"/>
                <a:sym typeface="Cambria"/>
              </a:rPr>
              <a:t>Accuracy of created input phrase.</a:t>
            </a:r>
            <a:endParaRPr lang="en-US" dirty="0">
              <a:ea typeface="Cambria"/>
              <a:cs typeface="Cambria"/>
            </a:endParaRPr>
          </a:p>
        </p:txBody>
      </p:sp>
      <p:sp>
        <p:nvSpPr>
          <p:cNvPr id="14" name="Google Shape;259;gc435604d4f_9_23">
            <a:extLst>
              <a:ext uri="{FF2B5EF4-FFF2-40B4-BE49-F238E27FC236}">
                <a16:creationId xmlns:a16="http://schemas.microsoft.com/office/drawing/2014/main" id="{5B4C3854-9904-4E6F-9DC4-7AE16A10030F}"/>
              </a:ext>
            </a:extLst>
          </p:cNvPr>
          <p:cNvSpPr/>
          <p:nvPr/>
        </p:nvSpPr>
        <p:spPr>
          <a:xfrm>
            <a:off x="5212300" y="1200500"/>
            <a:ext cx="1619700" cy="640800"/>
          </a:xfrm>
          <a:prstGeom prst="round2DiagRect">
            <a:avLst>
              <a:gd name="adj1" fmla="val 16667"/>
              <a:gd name="adj2" fmla="val 0"/>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2200" b="1" dirty="0">
                <a:solidFill>
                  <a:srgbClr val="FFFFFF"/>
                </a:solidFill>
              </a:rPr>
              <a:t>      Non- Functional</a:t>
            </a:r>
            <a:endParaRPr sz="2200" b="1" dirty="0">
              <a:solidFill>
                <a:srgbClr val="FFFFFF"/>
              </a:solidFill>
            </a:endParaRPr>
          </a:p>
        </p:txBody>
      </p:sp>
      <p:sp>
        <p:nvSpPr>
          <p:cNvPr id="16" name="Google Shape;257;gc435604d4f_9_23">
            <a:extLst>
              <a:ext uri="{FF2B5EF4-FFF2-40B4-BE49-F238E27FC236}">
                <a16:creationId xmlns:a16="http://schemas.microsoft.com/office/drawing/2014/main" id="{25E4BE37-E55E-4E5C-953E-A3BA7DE14144}"/>
              </a:ext>
            </a:extLst>
          </p:cNvPr>
          <p:cNvSpPr/>
          <p:nvPr/>
        </p:nvSpPr>
        <p:spPr>
          <a:xfrm>
            <a:off x="7869500" y="1413450"/>
            <a:ext cx="3293700" cy="4655700"/>
          </a:xfrm>
          <a:prstGeom prst="roundRect">
            <a:avLst>
              <a:gd name="adj" fmla="val 16667"/>
            </a:avLst>
          </a:prstGeom>
          <a:gradFill>
            <a:gsLst>
              <a:gs pos="0">
                <a:schemeClr val="tx2">
                  <a:lumMod val="60000"/>
                  <a:lumOff val="40000"/>
                </a:schemeClr>
              </a:gs>
              <a:gs pos="100000">
                <a:schemeClr val="bg1"/>
              </a:gs>
            </a:gsLst>
            <a:lin ang="540001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88900" lvl="0">
              <a:lnSpc>
                <a:spcPct val="150000"/>
              </a:lnSpc>
              <a:buClr>
                <a:schemeClr val="tx1"/>
              </a:buClr>
              <a:buSzPts val="2200"/>
            </a:pPr>
            <a:endParaRPr lang="en-US" dirty="0">
              <a:ea typeface="Cambria"/>
              <a:cs typeface="Cambria"/>
              <a:sym typeface="Cambria"/>
            </a:endParaRPr>
          </a:p>
          <a:p>
            <a:pPr marL="457200" lvl="0" indent="-368300">
              <a:lnSpc>
                <a:spcPct val="150000"/>
              </a:lnSpc>
              <a:buClr>
                <a:schemeClr val="tx1"/>
              </a:buClr>
              <a:buSzPts val="2200"/>
              <a:buFont typeface="Wingdings" panose="05000000000000000000" pitchFamily="2" charset="2"/>
              <a:buChar char="§"/>
            </a:pPr>
            <a:r>
              <a:rPr lang="en-US" dirty="0">
                <a:ea typeface="Cambria"/>
                <a:cs typeface="Cambria"/>
                <a:sym typeface="Cambria"/>
              </a:rPr>
              <a:t>To give voice commands.</a:t>
            </a:r>
          </a:p>
          <a:p>
            <a:pPr marL="457200" lvl="0" indent="-368300">
              <a:lnSpc>
                <a:spcPct val="150000"/>
              </a:lnSpc>
              <a:buClr>
                <a:schemeClr val="tx1"/>
              </a:buClr>
              <a:buSzPts val="2200"/>
              <a:buFont typeface="Wingdings" panose="05000000000000000000" pitchFamily="2" charset="2"/>
              <a:buChar char="§"/>
            </a:pPr>
            <a:r>
              <a:rPr lang="en-US" dirty="0">
                <a:ea typeface="Cambria"/>
                <a:cs typeface="Cambria"/>
                <a:sym typeface="Cambria"/>
              </a:rPr>
              <a:t>To ask questions.</a:t>
            </a:r>
          </a:p>
          <a:p>
            <a:pPr marL="457200" lvl="0" indent="-368300">
              <a:lnSpc>
                <a:spcPct val="150000"/>
              </a:lnSpc>
              <a:buClr>
                <a:schemeClr val="tx1"/>
              </a:buClr>
              <a:buSzPts val="2200"/>
              <a:buFont typeface="Wingdings" panose="05000000000000000000" pitchFamily="2" charset="2"/>
              <a:buChar char="§"/>
            </a:pPr>
            <a:r>
              <a:rPr lang="en-US" dirty="0">
                <a:ea typeface="Cambria"/>
                <a:cs typeface="Cambria"/>
                <a:sym typeface="Cambria"/>
              </a:rPr>
              <a:t>To manage daily tasks.</a:t>
            </a:r>
            <a:endParaRPr lang="en-US" dirty="0">
              <a:ea typeface="Cambria"/>
              <a:cs typeface="Cambria"/>
            </a:endParaRPr>
          </a:p>
        </p:txBody>
      </p:sp>
      <p:sp>
        <p:nvSpPr>
          <p:cNvPr id="17" name="Google Shape;257;gc435604d4f_9_23">
            <a:extLst>
              <a:ext uri="{FF2B5EF4-FFF2-40B4-BE49-F238E27FC236}">
                <a16:creationId xmlns:a16="http://schemas.microsoft.com/office/drawing/2014/main" id="{8489A3FD-9E01-41EF-86A7-D0C57860D6D9}"/>
              </a:ext>
            </a:extLst>
          </p:cNvPr>
          <p:cNvSpPr/>
          <p:nvPr/>
        </p:nvSpPr>
        <p:spPr>
          <a:xfrm>
            <a:off x="838200" y="1413450"/>
            <a:ext cx="3293700" cy="4587000"/>
          </a:xfrm>
          <a:prstGeom prst="roundRect">
            <a:avLst>
              <a:gd name="adj" fmla="val 16667"/>
            </a:avLst>
          </a:prstGeom>
          <a:gradFill>
            <a:gsLst>
              <a:gs pos="0">
                <a:schemeClr val="tx2">
                  <a:lumMod val="60000"/>
                  <a:lumOff val="40000"/>
                </a:schemeClr>
              </a:gs>
              <a:gs pos="100000">
                <a:schemeClr val="bg1"/>
              </a:gs>
            </a:gsLst>
            <a:lin ang="540001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88900" lvl="0" algn="l" rtl="0">
              <a:lnSpc>
                <a:spcPct val="150000"/>
              </a:lnSpc>
              <a:spcBef>
                <a:spcPts val="0"/>
              </a:spcBef>
              <a:spcAft>
                <a:spcPts val="0"/>
              </a:spcAft>
              <a:buClr>
                <a:schemeClr val="lt1"/>
              </a:buClr>
              <a:buSzPts val="2200"/>
            </a:pPr>
            <a:endParaRPr lang="en-US" dirty="0">
              <a:solidFill>
                <a:schemeClr val="lt1"/>
              </a:solidFill>
              <a:ea typeface="Times New Roman"/>
              <a:cs typeface="Times New Roman"/>
              <a:sym typeface="Times New Roman"/>
            </a:endParaRPr>
          </a:p>
          <a:p>
            <a:pPr marL="457200" lvl="0" indent="-368300">
              <a:lnSpc>
                <a:spcPct val="150000"/>
              </a:lnSpc>
              <a:buClr>
                <a:schemeClr val="tx1"/>
              </a:buClr>
              <a:buSzPts val="2200"/>
              <a:buFont typeface="Wingdings" panose="05000000000000000000" pitchFamily="2" charset="2"/>
              <a:buChar char="§"/>
            </a:pPr>
            <a:endParaRPr lang="en-US" dirty="0">
              <a:ea typeface="Cambria"/>
              <a:cs typeface="Cambria"/>
              <a:sym typeface="Cambria"/>
            </a:endParaRPr>
          </a:p>
          <a:p>
            <a:pPr marL="457200" lvl="0" indent="-368300">
              <a:lnSpc>
                <a:spcPct val="150000"/>
              </a:lnSpc>
              <a:buClr>
                <a:schemeClr val="tx1"/>
              </a:buClr>
              <a:buSzPts val="2200"/>
              <a:buFont typeface="Wingdings" panose="05000000000000000000" pitchFamily="2" charset="2"/>
              <a:buChar char="§"/>
            </a:pPr>
            <a:endParaRPr lang="en-US" dirty="0">
              <a:ea typeface="Cambria"/>
              <a:cs typeface="Cambria"/>
              <a:sym typeface="Cambria"/>
            </a:endParaRPr>
          </a:p>
          <a:p>
            <a:pPr marL="457200" lvl="0" indent="-368300">
              <a:lnSpc>
                <a:spcPct val="150000"/>
              </a:lnSpc>
              <a:buClr>
                <a:schemeClr val="tx1"/>
              </a:buClr>
              <a:buSzPts val="2200"/>
              <a:buFont typeface="Wingdings" panose="05000000000000000000" pitchFamily="2" charset="2"/>
              <a:buChar char="§"/>
            </a:pPr>
            <a:r>
              <a:rPr lang="en-US" dirty="0">
                <a:ea typeface="Cambria"/>
                <a:cs typeface="Cambria"/>
                <a:sym typeface="Cambria"/>
              </a:rPr>
              <a:t>Should have a method for noise reduction.</a:t>
            </a:r>
            <a:endParaRPr lang="en-US" dirty="0">
              <a:ea typeface="Cambria"/>
              <a:cs typeface="Cambria"/>
            </a:endParaRPr>
          </a:p>
          <a:p>
            <a:pPr marL="374650" lvl="0" indent="-285750" rtl="0">
              <a:lnSpc>
                <a:spcPct val="150000"/>
              </a:lnSpc>
              <a:spcBef>
                <a:spcPts val="0"/>
              </a:spcBef>
              <a:spcAft>
                <a:spcPts val="0"/>
              </a:spcAft>
              <a:buClr>
                <a:schemeClr val="tx1"/>
              </a:buClr>
              <a:buSzPts val="2200"/>
              <a:buFont typeface="Wingdings" panose="05000000000000000000" pitchFamily="2" charset="2"/>
              <a:buChar char="§"/>
            </a:pPr>
            <a:r>
              <a:rPr lang="en-US" dirty="0">
                <a:ea typeface="Times New Roman"/>
                <a:cs typeface="Times New Roman"/>
                <a:sym typeface="Times New Roman"/>
              </a:rPr>
              <a:t>Should have a method for Sinhala voice recognition.</a:t>
            </a:r>
          </a:p>
          <a:p>
            <a:pPr marL="374650" indent="-285750">
              <a:lnSpc>
                <a:spcPct val="150000"/>
              </a:lnSpc>
              <a:buClr>
                <a:schemeClr val="tx1"/>
              </a:buClr>
              <a:buSzPts val="2200"/>
              <a:buFont typeface="Wingdings" panose="05000000000000000000" pitchFamily="2" charset="2"/>
              <a:buChar char="§"/>
            </a:pPr>
            <a:r>
              <a:rPr lang="en-US" dirty="0">
                <a:ea typeface="Times New Roman"/>
                <a:cs typeface="Times New Roman"/>
                <a:sym typeface="Times New Roman"/>
              </a:rPr>
              <a:t>Should have a method for </a:t>
            </a:r>
            <a:r>
              <a:rPr lang="en-US" dirty="0">
                <a:ea typeface="+mn-lt"/>
                <a:cs typeface="+mn-lt"/>
                <a:sym typeface="Times New Roman"/>
              </a:rPr>
              <a:t>c</a:t>
            </a:r>
            <a:r>
              <a:rPr lang="en-US" dirty="0">
                <a:ea typeface="+mn-lt"/>
                <a:cs typeface="+mn-lt"/>
              </a:rPr>
              <a:t>reating meaningful phrases out of users’ voice commands.</a:t>
            </a:r>
            <a:endParaRPr lang="en-US" dirty="0">
              <a:ea typeface="Times New Roman"/>
              <a:cs typeface="Times New Roman"/>
              <a:sym typeface="Times New Roman"/>
            </a:endParaRPr>
          </a:p>
          <a:p>
            <a:pPr marL="374650" lvl="0" indent="-285750" algn="l" rtl="0">
              <a:lnSpc>
                <a:spcPct val="150000"/>
              </a:lnSpc>
              <a:spcBef>
                <a:spcPts val="0"/>
              </a:spcBef>
              <a:spcAft>
                <a:spcPts val="0"/>
              </a:spcAft>
              <a:buClr>
                <a:schemeClr val="tx1"/>
              </a:buClr>
              <a:buSzPts val="2200"/>
              <a:buFont typeface="Wingdings" panose="05000000000000000000" pitchFamily="2" charset="2"/>
              <a:buChar char="§"/>
            </a:pPr>
            <a:endParaRPr lang="en-US" dirty="0">
              <a:ea typeface="Times New Roman"/>
              <a:cs typeface="Times New Roman"/>
              <a:sym typeface="Times New Roman"/>
            </a:endParaRPr>
          </a:p>
          <a:p>
            <a:pPr marL="457200" lvl="0" indent="-368300" algn="l" rtl="0">
              <a:lnSpc>
                <a:spcPct val="150000"/>
              </a:lnSpc>
              <a:spcBef>
                <a:spcPts val="0"/>
              </a:spcBef>
              <a:spcAft>
                <a:spcPts val="0"/>
              </a:spcAft>
              <a:buClr>
                <a:schemeClr val="lt1"/>
              </a:buClr>
              <a:buSzPts val="2200"/>
              <a:buFont typeface="Wingdings" panose="05000000000000000000" pitchFamily="2" charset="2"/>
              <a:buChar char="ü"/>
            </a:pPr>
            <a:endParaRPr lang="en-US" sz="1600" dirty="0">
              <a:latin typeface="Times New Roman"/>
              <a:ea typeface="Times New Roman"/>
              <a:cs typeface="Times New Roman"/>
              <a:sym typeface="Times New Roman"/>
            </a:endParaRPr>
          </a:p>
        </p:txBody>
      </p:sp>
      <p:sp>
        <p:nvSpPr>
          <p:cNvPr id="19" name="Google Shape;259;gc435604d4f_9_23">
            <a:extLst>
              <a:ext uri="{FF2B5EF4-FFF2-40B4-BE49-F238E27FC236}">
                <a16:creationId xmlns:a16="http://schemas.microsoft.com/office/drawing/2014/main" id="{FE6A0865-0C02-461A-AB8E-41A73CB34DDC}"/>
              </a:ext>
            </a:extLst>
          </p:cNvPr>
          <p:cNvSpPr/>
          <p:nvPr/>
        </p:nvSpPr>
        <p:spPr>
          <a:xfrm>
            <a:off x="1671875" y="1200500"/>
            <a:ext cx="1619700" cy="640800"/>
          </a:xfrm>
          <a:prstGeom prst="round2DiagRect">
            <a:avLst>
              <a:gd name="adj1" fmla="val 16667"/>
              <a:gd name="adj2" fmla="val 0"/>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2200" b="1" dirty="0">
                <a:solidFill>
                  <a:srgbClr val="FFFFFF"/>
                </a:solidFill>
              </a:rPr>
              <a:t>Functional</a:t>
            </a:r>
            <a:endParaRPr sz="2200" b="1" dirty="0">
              <a:solidFill>
                <a:srgbClr val="FFFFFF"/>
              </a:solidFill>
            </a:endParaRPr>
          </a:p>
        </p:txBody>
      </p:sp>
      <p:sp>
        <p:nvSpPr>
          <p:cNvPr id="20" name="Google Shape;259;gc435604d4f_9_23">
            <a:extLst>
              <a:ext uri="{FF2B5EF4-FFF2-40B4-BE49-F238E27FC236}">
                <a16:creationId xmlns:a16="http://schemas.microsoft.com/office/drawing/2014/main" id="{BCAFF647-899A-4BC3-A3B8-33A88935AE31}"/>
              </a:ext>
            </a:extLst>
          </p:cNvPr>
          <p:cNvSpPr/>
          <p:nvPr/>
        </p:nvSpPr>
        <p:spPr>
          <a:xfrm>
            <a:off x="8754492" y="1236722"/>
            <a:ext cx="1619700" cy="640800"/>
          </a:xfrm>
          <a:prstGeom prst="round2DiagRect">
            <a:avLst>
              <a:gd name="adj1" fmla="val 16667"/>
              <a:gd name="adj2" fmla="val 0"/>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2200" b="1" dirty="0">
                <a:solidFill>
                  <a:srgbClr val="FFFFFF"/>
                </a:solidFill>
              </a:rPr>
              <a:t>      User</a:t>
            </a:r>
            <a:endParaRPr sz="2200" b="1" dirty="0">
              <a:solidFill>
                <a:srgbClr val="FFFFFF"/>
              </a:solidFill>
            </a:endParaRPr>
          </a:p>
        </p:txBody>
      </p:sp>
    </p:spTree>
    <p:extLst>
      <p:ext uri="{BB962C8B-B14F-4D97-AF65-F5344CB8AC3E}">
        <p14:creationId xmlns:p14="http://schemas.microsoft.com/office/powerpoint/2010/main" val="23579530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BF87704-F318-4E93-A23D-F1129A69A3DC}"/>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32133" r="12552"/>
          <a:stretch/>
        </p:blipFill>
        <p:spPr>
          <a:xfrm>
            <a:off x="7239000" y="0"/>
            <a:ext cx="4953000" cy="6553200"/>
          </a:xfrm>
          <a:prstGeom prst="rect">
            <a:avLst/>
          </a:prstGeom>
          <a:ln>
            <a:noFill/>
          </a:ln>
          <a:effectLst>
            <a:outerShdw blurRad="292100" dist="139700" dir="2700000" algn="tl" rotWithShape="0">
              <a:srgbClr val="333333">
                <a:alpha val="65000"/>
              </a:srgbClr>
            </a:outerShdw>
          </a:effectLst>
        </p:spPr>
      </p:pic>
      <p:sp>
        <p:nvSpPr>
          <p:cNvPr id="6" name="Title 5">
            <a:extLst>
              <a:ext uri="{FF2B5EF4-FFF2-40B4-BE49-F238E27FC236}">
                <a16:creationId xmlns:a16="http://schemas.microsoft.com/office/drawing/2014/main" id="{C0279B01-6869-4979-ADC9-18D9486D0A9E}"/>
              </a:ext>
            </a:extLst>
          </p:cNvPr>
          <p:cNvSpPr>
            <a:spLocks noGrp="1"/>
          </p:cNvSpPr>
          <p:nvPr>
            <p:ph type="title"/>
          </p:nvPr>
        </p:nvSpPr>
        <p:spPr>
          <a:xfrm>
            <a:off x="304800" y="304800"/>
            <a:ext cx="6705600" cy="792162"/>
          </a:xfrm>
          <a:noFill/>
        </p:spPr>
        <p:txBody>
          <a:bodyPr/>
          <a:lstStyle/>
          <a:p>
            <a:r>
              <a:rPr lang="en-US" dirty="0"/>
              <a:t>Introduction</a:t>
            </a:r>
          </a:p>
        </p:txBody>
      </p:sp>
      <p:sp>
        <p:nvSpPr>
          <p:cNvPr id="5" name="Content Placeholder 4">
            <a:extLst>
              <a:ext uri="{FF2B5EF4-FFF2-40B4-BE49-F238E27FC236}">
                <a16:creationId xmlns:a16="http://schemas.microsoft.com/office/drawing/2014/main" id="{2A4C11C0-9458-44AA-961E-D5AA11BE53E4}"/>
              </a:ext>
            </a:extLst>
          </p:cNvPr>
          <p:cNvSpPr>
            <a:spLocks noGrp="1"/>
          </p:cNvSpPr>
          <p:nvPr>
            <p:ph idx="1"/>
          </p:nvPr>
        </p:nvSpPr>
        <p:spPr>
          <a:xfrm>
            <a:off x="685800" y="1371600"/>
            <a:ext cx="6477000" cy="4953000"/>
          </a:xfrm>
        </p:spPr>
        <p:txBody>
          <a:bodyPr>
            <a:normAutofit fontScale="85000" lnSpcReduction="10000"/>
          </a:bodyPr>
          <a:lstStyle/>
          <a:p>
            <a:pPr algn="just">
              <a:buFont typeface="Wingdings" panose="05000000000000000000" pitchFamily="2" charset="2"/>
              <a:buChar char="Ø"/>
            </a:pPr>
            <a:r>
              <a:rPr lang="en-US" sz="2000" dirty="0"/>
              <a:t>Over 4.2 billion digital voice assistants are being used in devices around the world [4].</a:t>
            </a:r>
          </a:p>
          <a:p>
            <a:pPr algn="just">
              <a:buFont typeface="Wingdings" panose="05000000000000000000" pitchFamily="2" charset="2"/>
              <a:buChar char="Ø"/>
            </a:pPr>
            <a:endParaRPr lang="en-US" sz="2000" dirty="0"/>
          </a:p>
          <a:p>
            <a:pPr algn="just">
              <a:buFont typeface="Wingdings" panose="05000000000000000000" pitchFamily="2" charset="2"/>
              <a:buChar char="Ø"/>
            </a:pPr>
            <a:r>
              <a:rPr lang="en-US" sz="2000" b="0" i="0" dirty="0">
                <a:effectLst/>
              </a:rPr>
              <a:t>Forecasts suggest that by 2024, the number of digital voice assistants will reach 8.4 billion units [4].</a:t>
            </a:r>
          </a:p>
          <a:p>
            <a:pPr algn="just">
              <a:buFont typeface="Wingdings" panose="05000000000000000000" pitchFamily="2" charset="2"/>
              <a:buChar char="Ø"/>
            </a:pPr>
            <a:endParaRPr lang="en-US" sz="2000" b="0" i="0" dirty="0">
              <a:effectLst/>
              <a:latin typeface="Cambria (Body)"/>
            </a:endParaRPr>
          </a:p>
          <a:p>
            <a:pPr algn="just">
              <a:buFont typeface="Wingdings" panose="05000000000000000000" pitchFamily="2" charset="2"/>
              <a:buChar char="Ø"/>
            </a:pPr>
            <a:r>
              <a:rPr lang="en-US" sz="2000" b="0" i="0" dirty="0">
                <a:effectLst/>
                <a:latin typeface="Cambria (Body)"/>
              </a:rPr>
              <a:t>Many Asian countries have voice assistant applications with their native language (Korea – </a:t>
            </a:r>
            <a:r>
              <a:rPr lang="en-US" sz="2000" b="0" i="0" dirty="0" err="1">
                <a:effectLst/>
                <a:latin typeface="Cambria (Body)"/>
              </a:rPr>
              <a:t>Clova</a:t>
            </a:r>
            <a:r>
              <a:rPr lang="en-US" sz="2000" b="0" i="0" dirty="0">
                <a:effectLst/>
                <a:latin typeface="Cambria (Body)"/>
              </a:rPr>
              <a:t>) [5].</a:t>
            </a:r>
          </a:p>
          <a:p>
            <a:pPr algn="just">
              <a:buFont typeface="Wingdings" panose="05000000000000000000" pitchFamily="2" charset="2"/>
              <a:buChar char="Ø"/>
            </a:pPr>
            <a:endParaRPr lang="en-US" sz="2000" dirty="0">
              <a:latin typeface="Cambria (Body)"/>
            </a:endParaRPr>
          </a:p>
          <a:p>
            <a:pPr algn="just">
              <a:buFont typeface="Wingdings" panose="05000000000000000000" pitchFamily="2" charset="2"/>
              <a:buChar char="Ø"/>
            </a:pPr>
            <a:r>
              <a:rPr lang="en-US" sz="2000" dirty="0">
                <a:latin typeface="Cambria (Body)"/>
              </a:rPr>
              <a:t>As Sri Lankans, We don’t have a voice assistant functioned using our native language.</a:t>
            </a:r>
          </a:p>
          <a:p>
            <a:pPr algn="just">
              <a:buFont typeface="Wingdings" panose="05000000000000000000" pitchFamily="2" charset="2"/>
              <a:buChar char="Ø"/>
            </a:pPr>
            <a:endParaRPr lang="en-US" sz="2000" dirty="0">
              <a:latin typeface="Cambria (Body)"/>
            </a:endParaRPr>
          </a:p>
          <a:p>
            <a:pPr algn="just">
              <a:buFont typeface="Wingdings" panose="05000000000000000000" pitchFamily="2" charset="2"/>
              <a:buChar char="Ø"/>
            </a:pPr>
            <a:r>
              <a:rPr lang="en-US" sz="2000" dirty="0">
                <a:latin typeface="Cambria (Body)"/>
              </a:rPr>
              <a:t>English language-based voice assistant applications come with some challenges,</a:t>
            </a:r>
          </a:p>
          <a:p>
            <a:pPr algn="just">
              <a:buFont typeface="Wingdings" panose="05000000000000000000" pitchFamily="2" charset="2"/>
              <a:buChar char="Ø"/>
            </a:pPr>
            <a:endParaRPr lang="en-US" sz="2000" dirty="0">
              <a:latin typeface="Cambria (Body)"/>
            </a:endParaRPr>
          </a:p>
          <a:p>
            <a:pPr algn="just">
              <a:buFont typeface="Wingdings" panose="05000000000000000000" pitchFamily="2" charset="2"/>
              <a:buChar char="Ø"/>
            </a:pPr>
            <a:r>
              <a:rPr lang="en-US" sz="2000" dirty="0">
                <a:latin typeface="Cambria (Body)"/>
              </a:rPr>
              <a:t>Mainly,</a:t>
            </a:r>
          </a:p>
          <a:p>
            <a:pPr lvl="1" algn="just">
              <a:buFont typeface="Arial" panose="020B0604020202020204" pitchFamily="34" charset="0"/>
              <a:buChar char="•"/>
            </a:pPr>
            <a:r>
              <a:rPr lang="en-US" sz="2000" dirty="0">
                <a:latin typeface="Cambria (Body)"/>
              </a:rPr>
              <a:t>Accent issues in English</a:t>
            </a:r>
          </a:p>
          <a:p>
            <a:pPr lvl="1" algn="just">
              <a:buFont typeface="Arial" panose="020B0604020202020204" pitchFamily="34" charset="0"/>
              <a:buChar char="•"/>
            </a:pPr>
            <a:r>
              <a:rPr lang="en-US" sz="2000" dirty="0">
                <a:latin typeface="Cambria (Body)"/>
              </a:rPr>
              <a:t>Lack of English literacy </a:t>
            </a:r>
          </a:p>
          <a:p>
            <a:pPr algn="just">
              <a:buFont typeface="Wingdings" panose="05000000000000000000" pitchFamily="2" charset="2"/>
              <a:buChar char="Ø"/>
            </a:pPr>
            <a:endParaRPr lang="en-US" sz="2400" b="0" i="0" dirty="0">
              <a:effectLst/>
              <a:latin typeface="Cambria (Body)"/>
            </a:endParaRPr>
          </a:p>
          <a:p>
            <a:pPr algn="just">
              <a:buFont typeface="Wingdings" panose="05000000000000000000" pitchFamily="2" charset="2"/>
              <a:buChar char="Ø"/>
            </a:pPr>
            <a:endParaRPr lang="en-US" sz="2400" b="0" i="0" dirty="0">
              <a:effectLst/>
              <a:latin typeface="Cambria (Body)"/>
            </a:endParaRPr>
          </a:p>
          <a:p>
            <a:pPr algn="just">
              <a:buFont typeface="Wingdings" panose="05000000000000000000" pitchFamily="2" charset="2"/>
              <a:buChar char="Ø"/>
            </a:pPr>
            <a:endParaRPr lang="en-US" dirty="0">
              <a:latin typeface="Cambria (Body)"/>
            </a:endParaRPr>
          </a:p>
          <a:p>
            <a:pPr algn="just">
              <a:buFont typeface="Wingdings" panose="05000000000000000000" pitchFamily="2" charset="2"/>
              <a:buChar char="Ø"/>
            </a:pPr>
            <a:endParaRPr lang="en-US" dirty="0">
              <a:latin typeface="Cambria (Body)"/>
            </a:endParaRPr>
          </a:p>
        </p:txBody>
      </p:sp>
    </p:spTree>
    <p:extLst>
      <p:ext uri="{BB962C8B-B14F-4D97-AF65-F5344CB8AC3E}">
        <p14:creationId xmlns:p14="http://schemas.microsoft.com/office/powerpoint/2010/main" val="7251026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526F033-0A4A-4B82-88D5-E5B99BF066F7}"/>
              </a:ext>
            </a:extLst>
          </p:cNvPr>
          <p:cNvSpPr>
            <a:spLocks noGrp="1"/>
          </p:cNvSpPr>
          <p:nvPr>
            <p:ph idx="1"/>
          </p:nvPr>
        </p:nvSpPr>
        <p:spPr>
          <a:xfrm>
            <a:off x="533400" y="1143000"/>
            <a:ext cx="11455400" cy="5181600"/>
          </a:xfrm>
        </p:spPr>
        <p:txBody>
          <a:bodyPr>
            <a:normAutofit/>
          </a:bodyPr>
          <a:lstStyle/>
          <a:p>
            <a:pPr marL="285750" indent="-285750">
              <a:lnSpc>
                <a:spcPct val="150000"/>
              </a:lnSpc>
              <a:buFont typeface="Wingdings"/>
              <a:buChar char="ü"/>
            </a:pPr>
            <a:endParaRPr lang="en-US" sz="2400" dirty="0">
              <a:ea typeface="+mn-lt"/>
              <a:cs typeface="+mn-lt"/>
            </a:endParaRPr>
          </a:p>
          <a:p>
            <a:pPr marL="0" indent="0" algn="just">
              <a:lnSpc>
                <a:spcPct val="150000"/>
              </a:lnSpc>
              <a:buNone/>
            </a:pPr>
            <a:endParaRPr lang="en-US" sz="2400" b="1" dirty="0">
              <a:latin typeface="Cambria (Body)"/>
              <a:ea typeface="MS Mincho" panose="02020609040205080304" pitchFamily="49" charset="-128"/>
              <a:cs typeface="Latha" panose="020B0604020202020204" pitchFamily="34" charset="0"/>
            </a:endParaRPr>
          </a:p>
          <a:p>
            <a:pPr marL="0" indent="0" algn="just">
              <a:lnSpc>
                <a:spcPct val="150000"/>
              </a:lnSpc>
              <a:buNone/>
            </a:pPr>
            <a:endParaRPr lang="en-US" sz="2400" b="1" dirty="0">
              <a:effectLst/>
              <a:latin typeface="Cambria (Body)"/>
              <a:ea typeface="MS Mincho" panose="02020609040205080304" pitchFamily="49" charset="-128"/>
              <a:cs typeface="Latha" panose="020B0604020202020204" pitchFamily="34" charset="0"/>
            </a:endParaRPr>
          </a:p>
          <a:p>
            <a:pPr marL="0" indent="0" algn="just">
              <a:lnSpc>
                <a:spcPct val="150000"/>
              </a:lnSpc>
              <a:buNone/>
            </a:pPr>
            <a:endParaRPr lang="en-US" sz="2400" b="1" dirty="0">
              <a:effectLst/>
              <a:latin typeface="Cambria (Body)"/>
              <a:ea typeface="MS Mincho" panose="02020609040205080304" pitchFamily="49" charset="-128"/>
              <a:cs typeface="Latha" panose="020B0604020202020204" pitchFamily="34" charset="0"/>
            </a:endParaRPr>
          </a:p>
          <a:p>
            <a:pPr algn="just">
              <a:lnSpc>
                <a:spcPct val="150000"/>
              </a:lnSpc>
            </a:pPr>
            <a:endParaRPr lang="en-US" sz="2400" dirty="0">
              <a:effectLst/>
              <a:latin typeface="Cambria (Body)"/>
              <a:ea typeface="Times New Roman" panose="02020603050405020304" pitchFamily="18" charset="0"/>
              <a:cs typeface="Latha" panose="020B0604020202020204" pitchFamily="34" charset="0"/>
            </a:endParaRPr>
          </a:p>
          <a:p>
            <a:pPr algn="just">
              <a:lnSpc>
                <a:spcPct val="150000"/>
              </a:lnSpc>
            </a:pPr>
            <a:endParaRPr lang="en-US" sz="2400" dirty="0">
              <a:effectLst/>
              <a:latin typeface="Cambria (Body)"/>
              <a:ea typeface="Times New Roman" panose="02020603050405020304" pitchFamily="18" charset="0"/>
              <a:cs typeface="Latha" panose="020B0604020202020204" pitchFamily="34" charset="0"/>
            </a:endParaRPr>
          </a:p>
          <a:p>
            <a:pPr algn="just"/>
            <a:endParaRPr lang="en-US" dirty="0"/>
          </a:p>
        </p:txBody>
      </p:sp>
      <p:sp>
        <p:nvSpPr>
          <p:cNvPr id="4" name="Rectangle 3">
            <a:extLst>
              <a:ext uri="{FF2B5EF4-FFF2-40B4-BE49-F238E27FC236}">
                <a16:creationId xmlns:a16="http://schemas.microsoft.com/office/drawing/2014/main" id="{763741B4-6851-4B5F-9D0C-7A5D25DE023D}"/>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IT19808994</a:t>
            </a:r>
            <a:r>
              <a:rPr lang="en-US" sz="1800" dirty="0">
                <a:solidFill>
                  <a:schemeClr val="tx1"/>
                </a:solidFill>
              </a:rPr>
              <a:t>   |   </a:t>
            </a:r>
            <a:r>
              <a:rPr lang="en-US" sz="1800" b="1" dirty="0">
                <a:solidFill>
                  <a:schemeClr val="tx1"/>
                </a:solidFill>
              </a:rPr>
              <a:t>Bandara V.D.   </a:t>
            </a:r>
            <a:r>
              <a:rPr lang="en-US" sz="1800" dirty="0">
                <a:solidFill>
                  <a:schemeClr val="tx1"/>
                </a:solidFill>
              </a:rPr>
              <a:t>|   </a:t>
            </a:r>
            <a:r>
              <a:rPr lang="en-US" dirty="0">
                <a:solidFill>
                  <a:schemeClr val="tx1"/>
                </a:solidFill>
              </a:rPr>
              <a:t>2022-200</a:t>
            </a:r>
            <a:endParaRPr lang="en-US" sz="1800" b="0" dirty="0">
              <a:solidFill>
                <a:schemeClr val="tx1"/>
              </a:solidFill>
            </a:endParaRPr>
          </a:p>
        </p:txBody>
      </p:sp>
      <p:sp>
        <p:nvSpPr>
          <p:cNvPr id="8" name="Title 7">
            <a:extLst>
              <a:ext uri="{FF2B5EF4-FFF2-40B4-BE49-F238E27FC236}">
                <a16:creationId xmlns:a16="http://schemas.microsoft.com/office/drawing/2014/main" id="{5D6F1646-792A-48E8-A8BD-7AA81999419E}"/>
              </a:ext>
            </a:extLst>
          </p:cNvPr>
          <p:cNvSpPr>
            <a:spLocks noGrp="1"/>
          </p:cNvSpPr>
          <p:nvPr>
            <p:ph type="title"/>
          </p:nvPr>
        </p:nvSpPr>
        <p:spPr>
          <a:solidFill>
            <a:schemeClr val="accent2">
              <a:lumMod val="50000"/>
            </a:schemeClr>
          </a:solidFill>
        </p:spPr>
        <p:txBody>
          <a:bodyPr/>
          <a:lstStyle/>
          <a:p>
            <a:r>
              <a:rPr lang="en-US">
                <a:solidFill>
                  <a:schemeClr val="bg1">
                    <a:lumMod val="95000"/>
                  </a:schemeClr>
                </a:solidFill>
                <a:latin typeface="Adobe Devanagari"/>
              </a:rPr>
              <a:t>Work Breakdown Structure</a:t>
            </a:r>
            <a:endParaRPr lang="en-US" dirty="0">
              <a:solidFill>
                <a:schemeClr val="bg1">
                  <a:lumMod val="95000"/>
                </a:schemeClr>
              </a:solidFill>
            </a:endParaRPr>
          </a:p>
        </p:txBody>
      </p:sp>
      <p:pic>
        <p:nvPicPr>
          <p:cNvPr id="5" name="Picture 4">
            <a:extLst>
              <a:ext uri="{FF2B5EF4-FFF2-40B4-BE49-F238E27FC236}">
                <a16:creationId xmlns:a16="http://schemas.microsoft.com/office/drawing/2014/main" id="{FBB11D81-A056-4BED-9C94-C95629F7B6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06865" y="1227137"/>
            <a:ext cx="6978270" cy="5181599"/>
          </a:xfrm>
          <a:prstGeom prst="rect">
            <a:avLst/>
          </a:prstGeom>
        </p:spPr>
      </p:pic>
    </p:spTree>
    <p:extLst>
      <p:ext uri="{BB962C8B-B14F-4D97-AF65-F5344CB8AC3E}">
        <p14:creationId xmlns:p14="http://schemas.microsoft.com/office/powerpoint/2010/main" val="25472582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526F033-0A4A-4B82-88D5-E5B99BF066F7}"/>
              </a:ext>
            </a:extLst>
          </p:cNvPr>
          <p:cNvSpPr>
            <a:spLocks noGrp="1"/>
          </p:cNvSpPr>
          <p:nvPr>
            <p:ph idx="1"/>
          </p:nvPr>
        </p:nvSpPr>
        <p:spPr>
          <a:xfrm>
            <a:off x="533400" y="1143000"/>
            <a:ext cx="11455400" cy="5181600"/>
          </a:xfrm>
        </p:spPr>
        <p:txBody>
          <a:bodyPr>
            <a:normAutofit/>
          </a:bodyPr>
          <a:lstStyle/>
          <a:p>
            <a:pPr marL="285750" indent="-285750">
              <a:lnSpc>
                <a:spcPct val="150000"/>
              </a:lnSpc>
              <a:buFont typeface="Wingdings"/>
              <a:buChar char="ü"/>
            </a:pPr>
            <a:endParaRPr lang="en-US" sz="2400" dirty="0">
              <a:ea typeface="+mn-lt"/>
              <a:cs typeface="+mn-lt"/>
            </a:endParaRPr>
          </a:p>
          <a:p>
            <a:pPr marL="0" indent="0" algn="just">
              <a:lnSpc>
                <a:spcPct val="150000"/>
              </a:lnSpc>
              <a:buNone/>
            </a:pPr>
            <a:endParaRPr lang="en-US" sz="2400" b="1" dirty="0">
              <a:latin typeface="Cambria (Body)"/>
              <a:ea typeface="MS Mincho" panose="02020609040205080304" pitchFamily="49" charset="-128"/>
              <a:cs typeface="Latha" panose="020B0604020202020204" pitchFamily="34" charset="0"/>
            </a:endParaRPr>
          </a:p>
          <a:p>
            <a:pPr marL="0" indent="0" algn="just">
              <a:lnSpc>
                <a:spcPct val="150000"/>
              </a:lnSpc>
              <a:buNone/>
            </a:pPr>
            <a:endParaRPr lang="en-US" sz="2400" b="1" dirty="0">
              <a:effectLst/>
              <a:latin typeface="Cambria (Body)"/>
              <a:ea typeface="MS Mincho" panose="02020609040205080304" pitchFamily="49" charset="-128"/>
              <a:cs typeface="Latha" panose="020B0604020202020204" pitchFamily="34" charset="0"/>
            </a:endParaRPr>
          </a:p>
          <a:p>
            <a:pPr marL="0" indent="0" algn="just">
              <a:lnSpc>
                <a:spcPct val="150000"/>
              </a:lnSpc>
              <a:buNone/>
            </a:pPr>
            <a:endParaRPr lang="en-US" sz="2400" b="1" dirty="0">
              <a:effectLst/>
              <a:latin typeface="Cambria (Body)"/>
              <a:ea typeface="MS Mincho" panose="02020609040205080304" pitchFamily="49" charset="-128"/>
              <a:cs typeface="Latha" panose="020B0604020202020204" pitchFamily="34" charset="0"/>
            </a:endParaRPr>
          </a:p>
          <a:p>
            <a:pPr algn="just">
              <a:lnSpc>
                <a:spcPct val="150000"/>
              </a:lnSpc>
            </a:pPr>
            <a:endParaRPr lang="en-US" sz="2400" dirty="0">
              <a:effectLst/>
              <a:latin typeface="Cambria (Body)"/>
              <a:ea typeface="Times New Roman" panose="02020603050405020304" pitchFamily="18" charset="0"/>
              <a:cs typeface="Latha" panose="020B0604020202020204" pitchFamily="34" charset="0"/>
            </a:endParaRPr>
          </a:p>
          <a:p>
            <a:pPr algn="just">
              <a:lnSpc>
                <a:spcPct val="150000"/>
              </a:lnSpc>
            </a:pPr>
            <a:endParaRPr lang="en-US" sz="2400" dirty="0">
              <a:effectLst/>
              <a:latin typeface="Cambria (Body)"/>
              <a:ea typeface="Times New Roman" panose="02020603050405020304" pitchFamily="18" charset="0"/>
              <a:cs typeface="Latha" panose="020B0604020202020204" pitchFamily="34" charset="0"/>
            </a:endParaRPr>
          </a:p>
          <a:p>
            <a:pPr algn="just"/>
            <a:endParaRPr lang="en-US" dirty="0"/>
          </a:p>
        </p:txBody>
      </p:sp>
      <p:sp>
        <p:nvSpPr>
          <p:cNvPr id="4" name="Rectangle 3">
            <a:extLst>
              <a:ext uri="{FF2B5EF4-FFF2-40B4-BE49-F238E27FC236}">
                <a16:creationId xmlns:a16="http://schemas.microsoft.com/office/drawing/2014/main" id="{763741B4-6851-4B5F-9D0C-7A5D25DE023D}"/>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IT19808994</a:t>
            </a:r>
            <a:r>
              <a:rPr lang="en-US" sz="1800" dirty="0">
                <a:solidFill>
                  <a:schemeClr val="tx1"/>
                </a:solidFill>
              </a:rPr>
              <a:t>   |   </a:t>
            </a:r>
            <a:r>
              <a:rPr lang="en-US" sz="1800" b="1" dirty="0">
                <a:solidFill>
                  <a:schemeClr val="tx1"/>
                </a:solidFill>
              </a:rPr>
              <a:t>Bandara V.D.   </a:t>
            </a:r>
            <a:r>
              <a:rPr lang="en-US" sz="1800" dirty="0">
                <a:solidFill>
                  <a:schemeClr val="tx1"/>
                </a:solidFill>
              </a:rPr>
              <a:t>|   </a:t>
            </a:r>
            <a:r>
              <a:rPr lang="en-US" dirty="0">
                <a:solidFill>
                  <a:schemeClr val="tx1"/>
                </a:solidFill>
              </a:rPr>
              <a:t>2022-200</a:t>
            </a:r>
            <a:endParaRPr lang="en-US" sz="1800" b="0" dirty="0">
              <a:solidFill>
                <a:schemeClr val="tx1"/>
              </a:solidFill>
            </a:endParaRPr>
          </a:p>
        </p:txBody>
      </p:sp>
      <p:sp>
        <p:nvSpPr>
          <p:cNvPr id="8" name="Title 7">
            <a:extLst>
              <a:ext uri="{FF2B5EF4-FFF2-40B4-BE49-F238E27FC236}">
                <a16:creationId xmlns:a16="http://schemas.microsoft.com/office/drawing/2014/main" id="{5D6F1646-792A-48E8-A8BD-7AA81999419E}"/>
              </a:ext>
            </a:extLst>
          </p:cNvPr>
          <p:cNvSpPr>
            <a:spLocks noGrp="1"/>
          </p:cNvSpPr>
          <p:nvPr>
            <p:ph type="title"/>
          </p:nvPr>
        </p:nvSpPr>
        <p:spPr>
          <a:solidFill>
            <a:schemeClr val="accent2">
              <a:lumMod val="50000"/>
            </a:schemeClr>
          </a:solidFill>
        </p:spPr>
        <p:txBody>
          <a:bodyPr/>
          <a:lstStyle/>
          <a:p>
            <a:r>
              <a:rPr lang="en-US" dirty="0">
                <a:solidFill>
                  <a:schemeClr val="bg1">
                    <a:lumMod val="95000"/>
                  </a:schemeClr>
                </a:solidFill>
              </a:rPr>
              <a:t>Completion of the project</a:t>
            </a:r>
          </a:p>
        </p:txBody>
      </p:sp>
      <p:pic>
        <p:nvPicPr>
          <p:cNvPr id="5" name="Picture 4">
            <a:extLst>
              <a:ext uri="{FF2B5EF4-FFF2-40B4-BE49-F238E27FC236}">
                <a16:creationId xmlns:a16="http://schemas.microsoft.com/office/drawing/2014/main" id="{A25BD44F-1BC7-4FB9-975F-6CCB6E7C87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7237" y="1204130"/>
            <a:ext cx="10906760" cy="5120470"/>
          </a:xfrm>
          <a:prstGeom prst="rect">
            <a:avLst/>
          </a:prstGeom>
        </p:spPr>
      </p:pic>
    </p:spTree>
    <p:extLst>
      <p:ext uri="{BB962C8B-B14F-4D97-AF65-F5344CB8AC3E}">
        <p14:creationId xmlns:p14="http://schemas.microsoft.com/office/powerpoint/2010/main" val="35803992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526F033-0A4A-4B82-88D5-E5B99BF066F7}"/>
              </a:ext>
            </a:extLst>
          </p:cNvPr>
          <p:cNvSpPr>
            <a:spLocks noGrp="1"/>
          </p:cNvSpPr>
          <p:nvPr>
            <p:ph idx="1"/>
          </p:nvPr>
        </p:nvSpPr>
        <p:spPr>
          <a:xfrm>
            <a:off x="533400" y="1143000"/>
            <a:ext cx="11455400" cy="5181600"/>
          </a:xfrm>
        </p:spPr>
        <p:txBody>
          <a:bodyPr>
            <a:normAutofit fontScale="70000" lnSpcReduction="20000"/>
          </a:bodyPr>
          <a:lstStyle/>
          <a:p>
            <a:pPr marL="0" indent="0">
              <a:lnSpc>
                <a:spcPct val="150000"/>
              </a:lnSpc>
              <a:buNone/>
            </a:pPr>
            <a:r>
              <a:rPr lang="en-US" sz="2100" dirty="0">
                <a:latin typeface="Calibri" panose="020F0502020204030204" pitchFamily="34" charset="0"/>
                <a:ea typeface="Calibri" panose="020F0502020204030204" pitchFamily="34" charset="0"/>
              </a:rPr>
              <a:t>[1] A. </a:t>
            </a:r>
            <a:r>
              <a:rPr lang="en-US" sz="2100" dirty="0" err="1">
                <a:latin typeface="Calibri" panose="020F0502020204030204" pitchFamily="34" charset="0"/>
                <a:ea typeface="Calibri" panose="020F0502020204030204" pitchFamily="34" charset="0"/>
              </a:rPr>
              <a:t>Shehan</a:t>
            </a:r>
            <a:r>
              <a:rPr lang="en-US" sz="2100" dirty="0">
                <a:latin typeface="Calibri" panose="020F0502020204030204" pitchFamily="34" charset="0"/>
                <a:ea typeface="Calibri" panose="020F0502020204030204" pitchFamily="34" charset="0"/>
              </a:rPr>
              <a:t>, Lanka Sinhala Personal Assistant, </a:t>
            </a:r>
            <a:r>
              <a:rPr lang="en-US" sz="2100" dirty="0" err="1">
                <a:latin typeface="Calibri" panose="020F0502020204030204" pitchFamily="34" charset="0"/>
                <a:ea typeface="Calibri" panose="020F0502020204030204" pitchFamily="34" charset="0"/>
              </a:rPr>
              <a:t>Ayesh</a:t>
            </a:r>
            <a:r>
              <a:rPr lang="en-US" sz="2100" dirty="0">
                <a:latin typeface="Calibri" panose="020F0502020204030204" pitchFamily="34" charset="0"/>
                <a:ea typeface="Calibri" panose="020F0502020204030204" pitchFamily="34" charset="0"/>
              </a:rPr>
              <a:t> </a:t>
            </a:r>
            <a:r>
              <a:rPr lang="en-US" sz="2100" dirty="0" err="1">
                <a:latin typeface="Calibri" panose="020F0502020204030204" pitchFamily="34" charset="0"/>
                <a:ea typeface="Calibri" panose="020F0502020204030204" pitchFamily="34" charset="0"/>
              </a:rPr>
              <a:t>Shehan</a:t>
            </a:r>
            <a:r>
              <a:rPr lang="en-US" sz="2100" dirty="0">
                <a:latin typeface="Calibri" panose="020F0502020204030204" pitchFamily="34" charset="0"/>
                <a:ea typeface="Calibri" panose="020F0502020204030204" pitchFamily="34" charset="0"/>
              </a:rPr>
              <a:t>, 2020. </a:t>
            </a:r>
          </a:p>
          <a:p>
            <a:pPr marL="0" indent="0">
              <a:lnSpc>
                <a:spcPct val="150000"/>
              </a:lnSpc>
              <a:buNone/>
            </a:pPr>
            <a:r>
              <a:rPr lang="en-US" sz="2100" dirty="0">
                <a:latin typeface="Calibri" panose="020F0502020204030204" pitchFamily="34" charset="0"/>
                <a:ea typeface="Calibri" panose="020F0502020204030204" pitchFamily="34" charset="0"/>
              </a:rPr>
              <a:t>[2] T. </a:t>
            </a:r>
            <a:r>
              <a:rPr lang="en-US" sz="2100" dirty="0" err="1">
                <a:latin typeface="Calibri" panose="020F0502020204030204" pitchFamily="34" charset="0"/>
                <a:ea typeface="Calibri" panose="020F0502020204030204" pitchFamily="34" charset="0"/>
              </a:rPr>
              <a:t>Dinushika</a:t>
            </a:r>
            <a:r>
              <a:rPr lang="en-US" sz="2100" dirty="0">
                <a:latin typeface="Calibri" panose="020F0502020204030204" pitchFamily="34" charset="0"/>
                <a:ea typeface="Calibri" panose="020F0502020204030204" pitchFamily="34" charset="0"/>
              </a:rPr>
              <a:t>, L. </a:t>
            </a:r>
            <a:r>
              <a:rPr lang="en-US" sz="2100" dirty="0" err="1">
                <a:latin typeface="Calibri" panose="020F0502020204030204" pitchFamily="34" charset="0"/>
                <a:ea typeface="Calibri" panose="020F0502020204030204" pitchFamily="34" charset="0"/>
              </a:rPr>
              <a:t>Kavmini</a:t>
            </a:r>
            <a:r>
              <a:rPr lang="en-US" sz="2100" dirty="0">
                <a:latin typeface="Calibri" panose="020F0502020204030204" pitchFamily="34" charset="0"/>
                <a:ea typeface="Calibri" panose="020F0502020204030204" pitchFamily="34" charset="0"/>
              </a:rPr>
              <a:t>, P. </a:t>
            </a:r>
            <a:r>
              <a:rPr lang="en-US" sz="2100" dirty="0" err="1">
                <a:latin typeface="Calibri" panose="020F0502020204030204" pitchFamily="34" charset="0"/>
                <a:ea typeface="Calibri" panose="020F0502020204030204" pitchFamily="34" charset="0"/>
              </a:rPr>
              <a:t>Abeyawardhana</a:t>
            </a:r>
            <a:r>
              <a:rPr lang="en-US" sz="2100" dirty="0">
                <a:latin typeface="Calibri" panose="020F0502020204030204" pitchFamily="34" charset="0"/>
                <a:ea typeface="Calibri" panose="020F0502020204030204" pitchFamily="34" charset="0"/>
              </a:rPr>
              <a:t>, U. </a:t>
            </a:r>
            <a:r>
              <a:rPr lang="en-US" sz="2100" dirty="0" err="1">
                <a:latin typeface="Calibri" panose="020F0502020204030204" pitchFamily="34" charset="0"/>
                <a:ea typeface="Calibri" panose="020F0502020204030204" pitchFamily="34" charset="0"/>
              </a:rPr>
              <a:t>Thayasivam</a:t>
            </a:r>
            <a:r>
              <a:rPr lang="en-US" sz="2100" dirty="0">
                <a:latin typeface="Calibri" panose="020F0502020204030204" pitchFamily="34" charset="0"/>
                <a:ea typeface="Calibri" panose="020F0502020204030204" pitchFamily="34" charset="0"/>
              </a:rPr>
              <a:t> and S. </a:t>
            </a:r>
            <a:r>
              <a:rPr lang="en-US" sz="2100" dirty="0" err="1">
                <a:latin typeface="Calibri" panose="020F0502020204030204" pitchFamily="34" charset="0"/>
                <a:ea typeface="Calibri" panose="020F0502020204030204" pitchFamily="34" charset="0"/>
              </a:rPr>
              <a:t>Jayasena</a:t>
            </a:r>
            <a:r>
              <a:rPr lang="en-US" sz="2100" dirty="0">
                <a:latin typeface="Calibri" panose="020F0502020204030204" pitchFamily="34" charset="0"/>
                <a:ea typeface="Calibri" panose="020F0502020204030204" pitchFamily="34" charset="0"/>
              </a:rPr>
              <a:t>, "Speech Command Classification System for Sinhala Language based on Automatic Speech Recognition," IEEE, 19 March 2020. [Online]. Available: https://ieeexplore.ieee.org/abstract/document/9037648. [Accessed 19 January 2022].</a:t>
            </a:r>
          </a:p>
          <a:p>
            <a:pPr marL="0" indent="0">
              <a:lnSpc>
                <a:spcPct val="150000"/>
              </a:lnSpc>
              <a:buNone/>
            </a:pPr>
            <a:r>
              <a:rPr lang="en-US" sz="2100" dirty="0">
                <a:latin typeface="Calibri" panose="020F0502020204030204" pitchFamily="34" charset="0"/>
                <a:ea typeface="Calibri" panose="020F0502020204030204" pitchFamily="34" charset="0"/>
              </a:rPr>
              <a:t>[3] Y. Perera, N. </a:t>
            </a:r>
            <a:r>
              <a:rPr lang="en-US" sz="2100" dirty="0" err="1">
                <a:latin typeface="Calibri" panose="020F0502020204030204" pitchFamily="34" charset="0"/>
                <a:ea typeface="Calibri" panose="020F0502020204030204" pitchFamily="34" charset="0"/>
              </a:rPr>
              <a:t>Jayalath</a:t>
            </a:r>
            <a:r>
              <a:rPr lang="en-US" sz="2100" dirty="0">
                <a:latin typeface="Calibri" panose="020F0502020204030204" pitchFamily="34" charset="0"/>
                <a:ea typeface="Calibri" panose="020F0502020204030204" pitchFamily="34" charset="0"/>
              </a:rPr>
              <a:t>, S. </a:t>
            </a:r>
            <a:r>
              <a:rPr lang="en-US" sz="2100" dirty="0" err="1">
                <a:latin typeface="Calibri" panose="020F0502020204030204" pitchFamily="34" charset="0"/>
                <a:ea typeface="Calibri" panose="020F0502020204030204" pitchFamily="34" charset="0"/>
              </a:rPr>
              <a:t>Tissera</a:t>
            </a:r>
            <a:r>
              <a:rPr lang="en-US" sz="2100" dirty="0">
                <a:latin typeface="Calibri" panose="020F0502020204030204" pitchFamily="34" charset="0"/>
                <a:ea typeface="Calibri" panose="020F0502020204030204" pitchFamily="34" charset="0"/>
              </a:rPr>
              <a:t>, O. Bandara and S. </a:t>
            </a:r>
            <a:r>
              <a:rPr lang="en-US" sz="2100" dirty="0" err="1">
                <a:latin typeface="Calibri" panose="020F0502020204030204" pitchFamily="34" charset="0"/>
                <a:ea typeface="Calibri" panose="020F0502020204030204" pitchFamily="34" charset="0"/>
              </a:rPr>
              <a:t>Thelijjagoda</a:t>
            </a:r>
            <a:r>
              <a:rPr lang="en-US" sz="2100" dirty="0">
                <a:latin typeface="Calibri" panose="020F0502020204030204" pitchFamily="34" charset="0"/>
                <a:ea typeface="Calibri" panose="020F0502020204030204" pitchFamily="34" charset="0"/>
              </a:rPr>
              <a:t>, "Intelligent mobile assistant for hearing impairers to interact with the society in Sinhala language," IEEE, 19 February 2018. [Online]. Available: https://ieeexplore.ieee.org/abstract/document/8294116. [Accessed 25 December 2022].</a:t>
            </a:r>
          </a:p>
          <a:p>
            <a:pPr marL="0" indent="0">
              <a:lnSpc>
                <a:spcPct val="150000"/>
              </a:lnSpc>
              <a:buNone/>
            </a:pPr>
            <a:r>
              <a:rPr lang="en-US" sz="2100" dirty="0">
                <a:latin typeface="Calibri" panose="020F0502020204030204" pitchFamily="34" charset="0"/>
                <a:ea typeface="Calibri" panose="020F0502020204030204" pitchFamily="34" charset="0"/>
              </a:rPr>
              <a:t>[4] N. </a:t>
            </a:r>
            <a:r>
              <a:rPr lang="en-US" sz="2100" dirty="0" err="1">
                <a:latin typeface="Calibri" panose="020F0502020204030204" pitchFamily="34" charset="0"/>
                <a:ea typeface="Calibri" panose="020F0502020204030204" pitchFamily="34" charset="0"/>
              </a:rPr>
              <a:t>Prasangini</a:t>
            </a:r>
            <a:r>
              <a:rPr lang="en-US" sz="2100" dirty="0">
                <a:latin typeface="Calibri" panose="020F0502020204030204" pitchFamily="34" charset="0"/>
                <a:ea typeface="Calibri" panose="020F0502020204030204" pitchFamily="34" charset="0"/>
              </a:rPr>
              <a:t> and H. </a:t>
            </a:r>
            <a:r>
              <a:rPr lang="en-US" sz="2100" dirty="0" err="1">
                <a:latin typeface="Calibri" panose="020F0502020204030204" pitchFamily="34" charset="0"/>
                <a:ea typeface="Calibri" panose="020F0502020204030204" pitchFamily="34" charset="0"/>
              </a:rPr>
              <a:t>Nagahamulla</a:t>
            </a:r>
            <a:r>
              <a:rPr lang="en-US" sz="2100" dirty="0">
                <a:latin typeface="Calibri" panose="020F0502020204030204" pitchFamily="34" charset="0"/>
                <a:ea typeface="Calibri" panose="020F0502020204030204" pitchFamily="34" charset="0"/>
              </a:rPr>
              <a:t>, "Sinhala Speech to Sinhala Unicode Text Conversion for Disaster Relief Facilitation in Sri Lanka," IEEE, 28 November 2019. [Online]. Available: https://ieeexplore.ieee.org/abstract/document/8913360. [Accessed 21 January 2022].</a:t>
            </a:r>
          </a:p>
          <a:p>
            <a:pPr marL="0" indent="0">
              <a:lnSpc>
                <a:spcPct val="150000"/>
              </a:lnSpc>
              <a:buNone/>
            </a:pPr>
            <a:r>
              <a:rPr lang="en-US" sz="2100" dirty="0">
                <a:latin typeface="Calibri" panose="020F0502020204030204" pitchFamily="34" charset="0"/>
                <a:ea typeface="Calibri" panose="020F0502020204030204" pitchFamily="34" charset="0"/>
              </a:rPr>
              <a:t>[5] D. D. S. </a:t>
            </a:r>
            <a:r>
              <a:rPr lang="en-US" sz="2100" dirty="0" err="1">
                <a:latin typeface="Calibri" panose="020F0502020204030204" pitchFamily="34" charset="0"/>
                <a:ea typeface="Calibri" panose="020F0502020204030204" pitchFamily="34" charset="0"/>
              </a:rPr>
              <a:t>Rajapakshe</a:t>
            </a:r>
            <a:r>
              <a:rPr lang="en-US" sz="2100" dirty="0">
                <a:latin typeface="Calibri" panose="020F0502020204030204" pitchFamily="34" charset="0"/>
                <a:ea typeface="Calibri" panose="020F0502020204030204" pitchFamily="34" charset="0"/>
              </a:rPr>
              <a:t>, K. N. B. </a:t>
            </a:r>
            <a:r>
              <a:rPr lang="en-US" sz="2100" dirty="0" err="1">
                <a:latin typeface="Calibri" panose="020F0502020204030204" pitchFamily="34" charset="0"/>
                <a:ea typeface="Calibri" panose="020F0502020204030204" pitchFamily="34" charset="0"/>
              </a:rPr>
              <a:t>Kudawithana</a:t>
            </a:r>
            <a:r>
              <a:rPr lang="en-US" sz="2100" dirty="0">
                <a:latin typeface="Calibri" panose="020F0502020204030204" pitchFamily="34" charset="0"/>
                <a:ea typeface="Calibri" panose="020F0502020204030204" pitchFamily="34" charset="0"/>
              </a:rPr>
              <a:t>, U. L. N. P. </a:t>
            </a:r>
            <a:r>
              <a:rPr lang="en-US" sz="2100" dirty="0" err="1">
                <a:latin typeface="Calibri" panose="020F0502020204030204" pitchFamily="34" charset="0"/>
                <a:ea typeface="Calibri" panose="020F0502020204030204" pitchFamily="34" charset="0"/>
              </a:rPr>
              <a:t>Uswatte</a:t>
            </a:r>
            <a:r>
              <a:rPr lang="en-US" sz="2100" dirty="0">
                <a:latin typeface="Calibri" panose="020F0502020204030204" pitchFamily="34" charset="0"/>
                <a:ea typeface="Calibri" panose="020F0502020204030204" pitchFamily="34" charset="0"/>
              </a:rPr>
              <a:t>, N. A. B. D. </a:t>
            </a:r>
            <a:r>
              <a:rPr lang="en-US" sz="2100" dirty="0" err="1">
                <a:latin typeface="Calibri" panose="020F0502020204030204" pitchFamily="34" charset="0"/>
                <a:ea typeface="Calibri" panose="020F0502020204030204" pitchFamily="34" charset="0"/>
              </a:rPr>
              <a:t>Nishshanka</a:t>
            </a:r>
            <a:r>
              <a:rPr lang="en-US" sz="2100" dirty="0">
                <a:latin typeface="Calibri" panose="020F0502020204030204" pitchFamily="34" charset="0"/>
                <a:ea typeface="Calibri" panose="020F0502020204030204" pitchFamily="34" charset="0"/>
              </a:rPr>
              <a:t>, A. V. S. </a:t>
            </a:r>
            <a:r>
              <a:rPr lang="en-US" sz="2100" dirty="0" err="1">
                <a:latin typeface="Calibri" panose="020F0502020204030204" pitchFamily="34" charset="0"/>
                <a:ea typeface="Calibri" panose="020F0502020204030204" pitchFamily="34" charset="0"/>
              </a:rPr>
              <a:t>Piyawardana</a:t>
            </a:r>
            <a:r>
              <a:rPr lang="en-US" sz="2100" dirty="0">
                <a:latin typeface="Calibri" panose="020F0502020204030204" pitchFamily="34" charset="0"/>
                <a:ea typeface="Calibri" panose="020F0502020204030204" pitchFamily="34" charset="0"/>
              </a:rPr>
              <a:t> and K. N. </a:t>
            </a:r>
            <a:r>
              <a:rPr lang="en-US" sz="2100" dirty="0" err="1">
                <a:latin typeface="Calibri" panose="020F0502020204030204" pitchFamily="34" charset="0"/>
                <a:ea typeface="Calibri" panose="020F0502020204030204" pitchFamily="34" charset="0"/>
              </a:rPr>
              <a:t>Pulasinghe</a:t>
            </a:r>
            <a:r>
              <a:rPr lang="en-US" sz="2100" dirty="0">
                <a:latin typeface="Calibri" panose="020F0502020204030204" pitchFamily="34" charset="0"/>
                <a:ea typeface="Calibri" panose="020F0502020204030204" pitchFamily="34" charset="0"/>
              </a:rPr>
              <a:t>, "Sinhala Conversational Interface for Appointment Management and Medical Advice," IEEE, 26 February 2021. [Online]. Available: https://ieeexplore.ieee.org/abstract/document/9357155. [Accessed 17 January 2022].</a:t>
            </a:r>
          </a:p>
          <a:p>
            <a:pPr marL="0" indent="0">
              <a:lnSpc>
                <a:spcPct val="150000"/>
              </a:lnSpc>
              <a:buNone/>
            </a:pPr>
            <a:r>
              <a:rPr lang="en-US" sz="2100" dirty="0">
                <a:latin typeface="Calibri" panose="020F0502020204030204" pitchFamily="34" charset="0"/>
                <a:ea typeface="Calibri" panose="020F0502020204030204" pitchFamily="34" charset="0"/>
              </a:rPr>
              <a:t>[6] P. M. Dias and K. Jayakody, "Virtual Assistant in Native Language," IEEE, 22 June 2021. [Online]. Available: https://ieeexplore.ieee.org/abstract/document/9452751. [Accessed 23 January 2022].</a:t>
            </a:r>
          </a:p>
          <a:p>
            <a:pPr marL="0" indent="0">
              <a:lnSpc>
                <a:spcPct val="150000"/>
              </a:lnSpc>
              <a:buNone/>
            </a:pPr>
            <a:r>
              <a:rPr lang="en-US" sz="2100" dirty="0">
                <a:latin typeface="Calibri" panose="020F0502020204030204" pitchFamily="34" charset="0"/>
                <a:ea typeface="Calibri" panose="020F0502020204030204" pitchFamily="34" charset="0"/>
              </a:rPr>
              <a:t>[7] M. </a:t>
            </a:r>
            <a:r>
              <a:rPr lang="en-US" sz="2100" dirty="0" err="1">
                <a:latin typeface="Calibri" panose="020F0502020204030204" pitchFamily="34" charset="0"/>
                <a:ea typeface="Calibri" panose="020F0502020204030204" pitchFamily="34" charset="0"/>
              </a:rPr>
              <a:t>Amarasekara</a:t>
            </a:r>
            <a:r>
              <a:rPr lang="en-US" sz="2100" dirty="0">
                <a:latin typeface="Calibri" panose="020F0502020204030204" pitchFamily="34" charset="0"/>
                <a:ea typeface="Calibri" panose="020F0502020204030204" pitchFamily="34" charset="0"/>
              </a:rPr>
              <a:t>, K. Bandara, B. </a:t>
            </a:r>
            <a:r>
              <a:rPr lang="en-US" sz="2100" dirty="0" err="1">
                <a:latin typeface="Calibri" panose="020F0502020204030204" pitchFamily="34" charset="0"/>
                <a:ea typeface="Calibri" panose="020F0502020204030204" pitchFamily="34" charset="0"/>
              </a:rPr>
              <a:t>Vithana</a:t>
            </a:r>
            <a:r>
              <a:rPr lang="en-US" sz="2100" dirty="0">
                <a:latin typeface="Calibri" panose="020F0502020204030204" pitchFamily="34" charset="0"/>
                <a:ea typeface="Calibri" panose="020F0502020204030204" pitchFamily="34" charset="0"/>
              </a:rPr>
              <a:t>, D. D. Silva and A. Jayakody, "Real-time interactive voice communication - For a mute person in Sinhala (RTIVC)," IEEE, 15 July 2013. [Online]. Available: https://ieeexplore.ieee.org/abstract/document/6553993. [Accessed 22 February 2022].</a:t>
            </a:r>
          </a:p>
          <a:p>
            <a:pPr marL="0" indent="0">
              <a:lnSpc>
                <a:spcPct val="150000"/>
              </a:lnSpc>
              <a:buNone/>
            </a:pPr>
            <a:endParaRPr lang="en-US" sz="2000" dirty="0">
              <a:effectLst/>
              <a:latin typeface="Calibri" panose="020F0502020204030204" pitchFamily="34" charset="0"/>
              <a:ea typeface="Calibri" panose="020F0502020204030204" pitchFamily="34" charset="0"/>
            </a:endParaRPr>
          </a:p>
          <a:p>
            <a:pPr marL="0" indent="0">
              <a:lnSpc>
                <a:spcPct val="150000"/>
              </a:lnSpc>
              <a:buNone/>
            </a:pPr>
            <a:endParaRPr lang="en-US" sz="2000" dirty="0">
              <a:latin typeface="Calibri" panose="020F0502020204030204" pitchFamily="34" charset="0"/>
              <a:ea typeface="Calibri" panose="020F0502020204030204" pitchFamily="34" charset="0"/>
            </a:endParaRPr>
          </a:p>
          <a:p>
            <a:pPr marL="0" indent="0">
              <a:lnSpc>
                <a:spcPct val="150000"/>
              </a:lnSpc>
              <a:buNone/>
            </a:pPr>
            <a:endParaRPr lang="en-US" sz="2600" dirty="0">
              <a:latin typeface="Calibri" panose="020F0502020204030204" pitchFamily="34" charset="0"/>
              <a:ea typeface="Calibri" panose="020F0502020204030204" pitchFamily="34" charset="0"/>
            </a:endParaRPr>
          </a:p>
          <a:p>
            <a:pPr marL="0" indent="0">
              <a:lnSpc>
                <a:spcPct val="150000"/>
              </a:lnSpc>
              <a:buNone/>
            </a:pPr>
            <a:endParaRPr lang="en-US" sz="2600" dirty="0">
              <a:effectLst/>
              <a:latin typeface="Calibri" panose="020F0502020204030204" pitchFamily="34" charset="0"/>
              <a:ea typeface="Calibri" panose="020F0502020204030204" pitchFamily="34" charset="0"/>
            </a:endParaRPr>
          </a:p>
          <a:p>
            <a:pPr marL="0" indent="0">
              <a:lnSpc>
                <a:spcPct val="150000"/>
              </a:lnSpc>
              <a:buNone/>
            </a:pPr>
            <a:endParaRPr lang="en-US" sz="2200" dirty="0">
              <a:latin typeface="Cambria (Body)"/>
              <a:ea typeface="MS Mincho" panose="02020609040205080304" pitchFamily="49" charset="-128"/>
              <a:cs typeface="Latha" panose="020B0604020202020204" pitchFamily="34" charset="0"/>
            </a:endParaRPr>
          </a:p>
          <a:p>
            <a:pPr marL="0" indent="0">
              <a:lnSpc>
                <a:spcPct val="150000"/>
              </a:lnSpc>
              <a:buNone/>
            </a:pPr>
            <a:endParaRPr lang="en-US" sz="2400" dirty="0">
              <a:effectLst/>
              <a:latin typeface="Cambria (Body)"/>
              <a:ea typeface="Times New Roman" panose="02020603050405020304" pitchFamily="18" charset="0"/>
              <a:cs typeface="Latha" panose="020B0604020202020204" pitchFamily="34" charset="0"/>
            </a:endParaRPr>
          </a:p>
          <a:p>
            <a:pPr algn="just">
              <a:lnSpc>
                <a:spcPct val="150000"/>
              </a:lnSpc>
            </a:pPr>
            <a:endParaRPr lang="en-US" sz="2400" dirty="0">
              <a:effectLst/>
              <a:latin typeface="Cambria (Body)"/>
              <a:ea typeface="Times New Roman" panose="02020603050405020304" pitchFamily="18" charset="0"/>
              <a:cs typeface="Latha" panose="020B0604020202020204" pitchFamily="34" charset="0"/>
            </a:endParaRPr>
          </a:p>
          <a:p>
            <a:pPr algn="just"/>
            <a:endParaRPr lang="en-US" dirty="0"/>
          </a:p>
        </p:txBody>
      </p:sp>
      <p:sp>
        <p:nvSpPr>
          <p:cNvPr id="8" name="Title 7">
            <a:extLst>
              <a:ext uri="{FF2B5EF4-FFF2-40B4-BE49-F238E27FC236}">
                <a16:creationId xmlns:a16="http://schemas.microsoft.com/office/drawing/2014/main" id="{5D6F1646-792A-48E8-A8BD-7AA81999419E}"/>
              </a:ext>
            </a:extLst>
          </p:cNvPr>
          <p:cNvSpPr>
            <a:spLocks noGrp="1"/>
          </p:cNvSpPr>
          <p:nvPr>
            <p:ph type="title"/>
          </p:nvPr>
        </p:nvSpPr>
        <p:spPr>
          <a:solidFill>
            <a:schemeClr val="accent2">
              <a:lumMod val="50000"/>
            </a:schemeClr>
          </a:solidFill>
        </p:spPr>
        <p:txBody>
          <a:bodyPr/>
          <a:lstStyle/>
          <a:p>
            <a:r>
              <a:rPr lang="en-US" dirty="0">
                <a:solidFill>
                  <a:schemeClr val="bg1">
                    <a:lumMod val="95000"/>
                  </a:schemeClr>
                </a:solidFill>
              </a:rPr>
              <a:t>References</a:t>
            </a:r>
          </a:p>
        </p:txBody>
      </p:sp>
      <p:sp>
        <p:nvSpPr>
          <p:cNvPr id="6" name="Content Placeholder 5">
            <a:extLst>
              <a:ext uri="{FF2B5EF4-FFF2-40B4-BE49-F238E27FC236}">
                <a16:creationId xmlns:a16="http://schemas.microsoft.com/office/drawing/2014/main" id="{40583334-1209-47F4-8754-501A0AE9A194}"/>
              </a:ext>
            </a:extLst>
          </p:cNvPr>
          <p:cNvSpPr txBox="1">
            <a:spLocks/>
          </p:cNvSpPr>
          <p:nvPr/>
        </p:nvSpPr>
        <p:spPr>
          <a:xfrm>
            <a:off x="304800" y="1143000"/>
            <a:ext cx="11684000" cy="51816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Wingdings" pitchFamily="2" charset="2"/>
              <a:buChar char="Ø"/>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Wingdings" pitchFamily="2"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Font typeface="Arial" pitchFamily="34" charset="0"/>
              <a:buNone/>
            </a:pPr>
            <a:r>
              <a:rPr lang="en-US" sz="2400" dirty="0">
                <a:ea typeface="+mn-lt"/>
                <a:cs typeface="+mn-lt"/>
              </a:rPr>
              <a:t> </a:t>
            </a:r>
          </a:p>
          <a:p>
            <a:pPr marL="0" indent="0">
              <a:buFont typeface="Arial" pitchFamily="34" charset="0"/>
              <a:buNone/>
            </a:pPr>
            <a:endParaRPr lang="en-US" dirty="0">
              <a:highlight>
                <a:srgbClr val="FFFF00"/>
              </a:highlight>
            </a:endParaRPr>
          </a:p>
        </p:txBody>
      </p:sp>
      <p:sp>
        <p:nvSpPr>
          <p:cNvPr id="9" name="Rectangle 8">
            <a:extLst>
              <a:ext uri="{FF2B5EF4-FFF2-40B4-BE49-F238E27FC236}">
                <a16:creationId xmlns:a16="http://schemas.microsoft.com/office/drawing/2014/main" id="{D1EED4FD-16EB-4393-88EC-E1082F349897}"/>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IT19808994</a:t>
            </a:r>
            <a:r>
              <a:rPr lang="en-US" sz="1800" dirty="0">
                <a:solidFill>
                  <a:schemeClr val="tx1"/>
                </a:solidFill>
              </a:rPr>
              <a:t>   |   </a:t>
            </a:r>
            <a:r>
              <a:rPr lang="en-US" sz="1800" b="1" dirty="0">
                <a:solidFill>
                  <a:schemeClr val="tx1"/>
                </a:solidFill>
              </a:rPr>
              <a:t>Bandara V.D.   </a:t>
            </a:r>
            <a:r>
              <a:rPr lang="en-US" sz="1800" dirty="0">
                <a:solidFill>
                  <a:schemeClr val="tx1"/>
                </a:solidFill>
              </a:rPr>
              <a:t>|   </a:t>
            </a:r>
            <a:r>
              <a:rPr lang="en-US" dirty="0">
                <a:solidFill>
                  <a:schemeClr val="tx1"/>
                </a:solidFill>
              </a:rPr>
              <a:t>2022-200</a:t>
            </a:r>
            <a:endParaRPr lang="en-US" sz="1800" b="0" dirty="0">
              <a:solidFill>
                <a:schemeClr val="tx1"/>
              </a:solidFill>
            </a:endParaRPr>
          </a:p>
        </p:txBody>
      </p:sp>
    </p:spTree>
    <p:extLst>
      <p:ext uri="{BB962C8B-B14F-4D97-AF65-F5344CB8AC3E}">
        <p14:creationId xmlns:p14="http://schemas.microsoft.com/office/powerpoint/2010/main" val="33311484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A755AF9-6AEA-4BCA-A1A2-C57A58214B9E}"/>
              </a:ext>
            </a:extLst>
          </p:cNvPr>
          <p:cNvSpPr>
            <a:spLocks noGrp="1"/>
          </p:cNvSpPr>
          <p:nvPr>
            <p:ph type="title"/>
          </p:nvPr>
        </p:nvSpPr>
        <p:spPr/>
        <p:txBody>
          <a:bodyPr>
            <a:normAutofit/>
          </a:bodyPr>
          <a:lstStyle/>
          <a:p>
            <a:r>
              <a:rPr lang="en-US" sz="6000" dirty="0">
                <a:latin typeface="Calibri Light" panose="020F0302020204030204" pitchFamily="34" charset="0"/>
                <a:cs typeface="Calibri Light" panose="020F0302020204030204" pitchFamily="34" charset="0"/>
              </a:rPr>
              <a:t>IT19216010 | </a:t>
            </a:r>
            <a:r>
              <a:rPr lang="en-US" sz="6000" dirty="0" err="1">
                <a:latin typeface="Calibri Light" panose="020F0302020204030204" pitchFamily="34" charset="0"/>
                <a:cs typeface="Calibri Light" panose="020F0302020204030204" pitchFamily="34" charset="0"/>
              </a:rPr>
              <a:t>herath</a:t>
            </a:r>
            <a:r>
              <a:rPr lang="en-US" sz="6000" dirty="0">
                <a:latin typeface="Calibri Light" panose="020F0302020204030204" pitchFamily="34" charset="0"/>
                <a:cs typeface="Calibri Light" panose="020F0302020204030204" pitchFamily="34" charset="0"/>
              </a:rPr>
              <a:t> </a:t>
            </a:r>
            <a:r>
              <a:rPr lang="en-US" sz="6000" dirty="0" err="1">
                <a:latin typeface="Calibri Light" panose="020F0302020204030204" pitchFamily="34" charset="0"/>
                <a:cs typeface="Calibri Light" panose="020F0302020204030204" pitchFamily="34" charset="0"/>
              </a:rPr>
              <a:t>h.m.c.p</a:t>
            </a:r>
            <a:r>
              <a:rPr lang="en-US" sz="6000" dirty="0">
                <a:latin typeface="Calibri Light" panose="020F0302020204030204" pitchFamily="34" charset="0"/>
                <a:cs typeface="Calibri Light" panose="020F0302020204030204" pitchFamily="34" charset="0"/>
              </a:rPr>
              <a:t>.</a:t>
            </a:r>
          </a:p>
        </p:txBody>
      </p:sp>
      <p:sp>
        <p:nvSpPr>
          <p:cNvPr id="4" name="Rectangle 3">
            <a:extLst>
              <a:ext uri="{FF2B5EF4-FFF2-40B4-BE49-F238E27FC236}">
                <a16:creationId xmlns:a16="http://schemas.microsoft.com/office/drawing/2014/main" id="{B3BAACE6-3A32-4B05-86B9-0627EA641BA0}"/>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IT19216010</a:t>
            </a:r>
            <a:r>
              <a:rPr lang="en-US" sz="1800" dirty="0">
                <a:solidFill>
                  <a:schemeClr val="tx1"/>
                </a:solidFill>
              </a:rPr>
              <a:t>   |   </a:t>
            </a:r>
            <a:r>
              <a:rPr lang="en-US" b="1" dirty="0">
                <a:solidFill>
                  <a:schemeClr val="tx1"/>
                </a:solidFill>
              </a:rPr>
              <a:t>Herath H.M.C.P.</a:t>
            </a:r>
            <a:r>
              <a:rPr lang="en-US" sz="1800" dirty="0">
                <a:solidFill>
                  <a:schemeClr val="tx1"/>
                </a:solidFill>
              </a:rPr>
              <a:t>|   </a:t>
            </a:r>
            <a:r>
              <a:rPr lang="en-US" sz="1800" b="0" dirty="0">
                <a:solidFill>
                  <a:schemeClr val="tx1"/>
                </a:solidFill>
              </a:rPr>
              <a:t>2022-200</a:t>
            </a:r>
          </a:p>
        </p:txBody>
      </p:sp>
      <p:pic>
        <p:nvPicPr>
          <p:cNvPr id="3" name="Picture 2">
            <a:extLst>
              <a:ext uri="{FF2B5EF4-FFF2-40B4-BE49-F238E27FC236}">
                <a16:creationId xmlns:a16="http://schemas.microsoft.com/office/drawing/2014/main" id="{47CCC4B6-33DB-4E76-88B5-843DAB41E1F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0058400" y="1"/>
            <a:ext cx="2133600" cy="2438399"/>
          </a:xfrm>
          <a:prstGeom prst="rect">
            <a:avLst/>
          </a:prstGeom>
        </p:spPr>
      </p:pic>
      <p:sp>
        <p:nvSpPr>
          <p:cNvPr id="8" name="Text Placeholder 5">
            <a:extLst>
              <a:ext uri="{FF2B5EF4-FFF2-40B4-BE49-F238E27FC236}">
                <a16:creationId xmlns:a16="http://schemas.microsoft.com/office/drawing/2014/main" id="{DF738987-4896-474C-882F-4072140020CF}"/>
              </a:ext>
            </a:extLst>
          </p:cNvPr>
          <p:cNvSpPr>
            <a:spLocks noGrp="1"/>
          </p:cNvSpPr>
          <p:nvPr>
            <p:ph type="body" idx="1"/>
          </p:nvPr>
        </p:nvSpPr>
        <p:spPr>
          <a:xfrm>
            <a:off x="963084" y="3733801"/>
            <a:ext cx="10363200" cy="761999"/>
          </a:xfrm>
        </p:spPr>
        <p:txBody>
          <a:bodyPr>
            <a:normAutofit lnSpcReduction="10000"/>
          </a:bodyPr>
          <a:lstStyle/>
          <a:p>
            <a:r>
              <a:rPr lang="en-US" sz="2000" dirty="0">
                <a:solidFill>
                  <a:schemeClr val="bg1">
                    <a:lumMod val="50000"/>
                  </a:schemeClr>
                </a:solidFill>
                <a:latin typeface="Times New Roman" panose="02020603050405020304" pitchFamily="18" charset="0"/>
                <a:cs typeface="Times New Roman" panose="02020603050405020304" pitchFamily="18" charset="0"/>
              </a:rPr>
              <a:t>B.Sc. (Hons) Degree in Information Technology Specialized in</a:t>
            </a:r>
          </a:p>
          <a:p>
            <a:r>
              <a:rPr lang="en-US" sz="2000" dirty="0">
                <a:solidFill>
                  <a:schemeClr val="bg1">
                    <a:lumMod val="50000"/>
                  </a:schemeClr>
                </a:solidFill>
                <a:latin typeface="Times New Roman" panose="02020603050405020304" pitchFamily="18" charset="0"/>
                <a:cs typeface="Times New Roman" panose="02020603050405020304" pitchFamily="18" charset="0"/>
              </a:rPr>
              <a:t>Information Technology </a:t>
            </a:r>
          </a:p>
        </p:txBody>
      </p:sp>
    </p:spTree>
    <p:extLst>
      <p:ext uri="{BB962C8B-B14F-4D97-AF65-F5344CB8AC3E}">
        <p14:creationId xmlns:p14="http://schemas.microsoft.com/office/powerpoint/2010/main" val="37178293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AFA4D3-82B3-4C28-A116-4725C9A85F10}"/>
              </a:ext>
            </a:extLst>
          </p:cNvPr>
          <p:cNvSpPr>
            <a:spLocks noGrp="1"/>
          </p:cNvSpPr>
          <p:nvPr>
            <p:ph type="title"/>
          </p:nvPr>
        </p:nvSpPr>
        <p:spPr>
          <a:xfrm>
            <a:off x="762000" y="3032919"/>
            <a:ext cx="4876800" cy="792162"/>
          </a:xfrm>
        </p:spPr>
        <p:txBody>
          <a:bodyPr/>
          <a:lstStyle/>
          <a:p>
            <a:r>
              <a:rPr lang="en-US" b="1" dirty="0"/>
              <a:t>INTRODUCTION</a:t>
            </a:r>
          </a:p>
        </p:txBody>
      </p:sp>
      <p:sp>
        <p:nvSpPr>
          <p:cNvPr id="3" name="Content Placeholder 2">
            <a:extLst>
              <a:ext uri="{FF2B5EF4-FFF2-40B4-BE49-F238E27FC236}">
                <a16:creationId xmlns:a16="http://schemas.microsoft.com/office/drawing/2014/main" id="{1526F033-0A4A-4B82-88D5-E5B99BF066F7}"/>
              </a:ext>
            </a:extLst>
          </p:cNvPr>
          <p:cNvSpPr>
            <a:spLocks noGrp="1"/>
          </p:cNvSpPr>
          <p:nvPr>
            <p:ph idx="1"/>
          </p:nvPr>
        </p:nvSpPr>
        <p:spPr>
          <a:xfrm>
            <a:off x="381000" y="838200"/>
            <a:ext cx="11684000" cy="5181600"/>
          </a:xfrm>
        </p:spPr>
        <p:txBody>
          <a:bodyPr>
            <a:normAutofit/>
          </a:bodyPr>
          <a:lstStyle/>
          <a:p>
            <a:pPr marL="0" indent="0" algn="just">
              <a:lnSpc>
                <a:spcPct val="150000"/>
              </a:lnSpc>
              <a:buNone/>
            </a:pPr>
            <a:endParaRPr lang="en-US" sz="2400" b="1" dirty="0">
              <a:latin typeface="Cambria (Body)"/>
              <a:ea typeface="MS Mincho" panose="02020609040205080304" pitchFamily="49" charset="-128"/>
              <a:cs typeface="Latha" panose="020B0604020202020204" pitchFamily="34" charset="0"/>
            </a:endParaRPr>
          </a:p>
          <a:p>
            <a:pPr marL="0" indent="0" algn="just">
              <a:lnSpc>
                <a:spcPct val="150000"/>
              </a:lnSpc>
              <a:buNone/>
            </a:pPr>
            <a:endParaRPr lang="en-US" sz="2400" b="1" dirty="0">
              <a:effectLst/>
              <a:latin typeface="Cambria (Body)"/>
              <a:ea typeface="MS Mincho" panose="02020609040205080304" pitchFamily="49" charset="-128"/>
              <a:cs typeface="Latha" panose="020B0604020202020204" pitchFamily="34" charset="0"/>
            </a:endParaRPr>
          </a:p>
          <a:p>
            <a:pPr marL="0" indent="0" algn="just">
              <a:lnSpc>
                <a:spcPct val="150000"/>
              </a:lnSpc>
              <a:buNone/>
            </a:pPr>
            <a:endParaRPr lang="en-US" sz="2400" b="1" dirty="0">
              <a:effectLst/>
              <a:latin typeface="Cambria (Body)"/>
              <a:ea typeface="MS Mincho" panose="02020609040205080304" pitchFamily="49" charset="-128"/>
              <a:cs typeface="Latha" panose="020B0604020202020204" pitchFamily="34" charset="0"/>
            </a:endParaRPr>
          </a:p>
          <a:p>
            <a:pPr marL="0" indent="0" algn="just">
              <a:lnSpc>
                <a:spcPct val="150000"/>
              </a:lnSpc>
              <a:buNone/>
            </a:pPr>
            <a:endParaRPr lang="en-US" sz="2400" dirty="0">
              <a:effectLst/>
              <a:latin typeface="Cambria (Body)"/>
              <a:ea typeface="Times New Roman" panose="02020603050405020304" pitchFamily="18" charset="0"/>
              <a:cs typeface="Latha" panose="020B0604020202020204" pitchFamily="34" charset="0"/>
            </a:endParaRPr>
          </a:p>
          <a:p>
            <a:pPr marL="914400" lvl="2" indent="0" algn="just">
              <a:lnSpc>
                <a:spcPct val="150000"/>
              </a:lnSpc>
              <a:buNone/>
            </a:pPr>
            <a:endParaRPr lang="en-US" sz="1600" dirty="0">
              <a:effectLst/>
              <a:latin typeface="Cambria (Body)"/>
              <a:ea typeface="Times New Roman" panose="02020603050405020304" pitchFamily="18" charset="0"/>
              <a:cs typeface="Latha" panose="020B0604020202020204" pitchFamily="34" charset="0"/>
            </a:endParaRPr>
          </a:p>
          <a:p>
            <a:pPr marL="914400" lvl="2" indent="0" algn="just">
              <a:buNone/>
            </a:pPr>
            <a:r>
              <a:rPr lang="en-US" b="1" dirty="0">
                <a:solidFill>
                  <a:schemeClr val="accent1">
                    <a:lumMod val="50000"/>
                  </a:schemeClr>
                </a:solidFill>
                <a:latin typeface="Cambria (Body)"/>
                <a:ea typeface="Times New Roman" panose="02020603050405020304" pitchFamily="18" charset="0"/>
                <a:cs typeface="Latha" panose="020B0604020202020204" pitchFamily="34" charset="0"/>
              </a:rPr>
              <a:t>Generating Sinhala phonetics and provide </a:t>
            </a:r>
          </a:p>
          <a:p>
            <a:pPr marL="914400" lvl="2" indent="0" algn="just">
              <a:buNone/>
            </a:pPr>
            <a:r>
              <a:rPr lang="en-US" b="1" dirty="0">
                <a:solidFill>
                  <a:schemeClr val="accent1">
                    <a:lumMod val="50000"/>
                  </a:schemeClr>
                </a:solidFill>
                <a:latin typeface="Cambria (Body)"/>
                <a:ea typeface="Times New Roman" panose="02020603050405020304" pitchFamily="18" charset="0"/>
                <a:cs typeface="Latha" panose="020B0604020202020204" pitchFamily="34" charset="0"/>
              </a:rPr>
              <a:t>accurate English phrases</a:t>
            </a:r>
            <a:endParaRPr lang="en-US" b="1" dirty="0">
              <a:solidFill>
                <a:schemeClr val="accent1">
                  <a:lumMod val="50000"/>
                </a:schemeClr>
              </a:solidFill>
              <a:effectLst/>
              <a:latin typeface="Cambria (Body)"/>
              <a:ea typeface="Times New Roman" panose="02020603050405020304" pitchFamily="18" charset="0"/>
              <a:cs typeface="Latha" panose="020B0604020202020204" pitchFamily="34" charset="0"/>
            </a:endParaRPr>
          </a:p>
          <a:p>
            <a:pPr algn="just"/>
            <a:endParaRPr lang="en-US" dirty="0"/>
          </a:p>
        </p:txBody>
      </p:sp>
      <p:sp>
        <p:nvSpPr>
          <p:cNvPr id="5" name="Rectangle 4">
            <a:extLst>
              <a:ext uri="{FF2B5EF4-FFF2-40B4-BE49-F238E27FC236}">
                <a16:creationId xmlns:a16="http://schemas.microsoft.com/office/drawing/2014/main" id="{3A56E18D-CB7C-4843-ADF2-787D3E4C4480}"/>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IT19216010</a:t>
            </a:r>
            <a:r>
              <a:rPr lang="en-US" sz="1800" dirty="0">
                <a:solidFill>
                  <a:schemeClr val="tx1"/>
                </a:solidFill>
              </a:rPr>
              <a:t>   |   </a:t>
            </a:r>
            <a:r>
              <a:rPr lang="en-US" b="1" dirty="0">
                <a:solidFill>
                  <a:schemeClr val="tx1"/>
                </a:solidFill>
              </a:rPr>
              <a:t>Herath H.M.C.P.</a:t>
            </a:r>
            <a:r>
              <a:rPr lang="en-US" sz="1800" dirty="0">
                <a:solidFill>
                  <a:schemeClr val="tx1"/>
                </a:solidFill>
              </a:rPr>
              <a:t>|   </a:t>
            </a:r>
            <a:r>
              <a:rPr lang="en-US" sz="1800" b="0" dirty="0">
                <a:solidFill>
                  <a:schemeClr val="tx1"/>
                </a:solidFill>
              </a:rPr>
              <a:t>2022-200</a:t>
            </a:r>
          </a:p>
        </p:txBody>
      </p:sp>
      <p:pic>
        <p:nvPicPr>
          <p:cNvPr id="7" name="Picture 4">
            <a:extLst>
              <a:ext uri="{FF2B5EF4-FFF2-40B4-BE49-F238E27FC236}">
                <a16:creationId xmlns:a16="http://schemas.microsoft.com/office/drawing/2014/main" id="{F396460F-E61F-4C2E-AE41-652E60146287}"/>
              </a:ext>
            </a:extLst>
          </p:cNvPr>
          <p:cNvPicPr>
            <a:picLocks noChangeAspect="1"/>
          </p:cNvPicPr>
          <p:nvPr/>
        </p:nvPicPr>
        <p:blipFill>
          <a:blip r:embed="rId2"/>
          <a:stretch>
            <a:fillRect/>
          </a:stretch>
        </p:blipFill>
        <p:spPr>
          <a:xfrm>
            <a:off x="11767204" y="5751"/>
            <a:ext cx="424796" cy="6846498"/>
          </a:xfrm>
          <a:prstGeom prst="rect">
            <a:avLst/>
          </a:prstGeom>
        </p:spPr>
      </p:pic>
      <p:pic>
        <p:nvPicPr>
          <p:cNvPr id="8" name="Picture 7">
            <a:extLst>
              <a:ext uri="{FF2B5EF4-FFF2-40B4-BE49-F238E27FC236}">
                <a16:creationId xmlns:a16="http://schemas.microsoft.com/office/drawing/2014/main" id="{9CA7426B-7096-4EC4-95D0-6EE694F38E3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7315200" y="1517879"/>
            <a:ext cx="1676399" cy="3822242"/>
          </a:xfrm>
          <a:prstGeom prst="rect">
            <a:avLst/>
          </a:prstGeom>
        </p:spPr>
      </p:pic>
    </p:spTree>
    <p:extLst>
      <p:ext uri="{BB962C8B-B14F-4D97-AF65-F5344CB8AC3E}">
        <p14:creationId xmlns:p14="http://schemas.microsoft.com/office/powerpoint/2010/main" val="24837946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526F033-0A4A-4B82-88D5-E5B99BF066F7}"/>
              </a:ext>
            </a:extLst>
          </p:cNvPr>
          <p:cNvSpPr>
            <a:spLocks noGrp="1"/>
          </p:cNvSpPr>
          <p:nvPr>
            <p:ph idx="1"/>
          </p:nvPr>
        </p:nvSpPr>
        <p:spPr>
          <a:xfrm>
            <a:off x="762000" y="1315243"/>
            <a:ext cx="7924800" cy="4800600"/>
          </a:xfrm>
        </p:spPr>
        <p:txBody>
          <a:bodyPr>
            <a:normAutofit fontScale="92500" lnSpcReduction="20000"/>
          </a:bodyPr>
          <a:lstStyle/>
          <a:p>
            <a:pPr marL="0" indent="0">
              <a:lnSpc>
                <a:spcPct val="150000"/>
              </a:lnSpc>
              <a:buNone/>
            </a:pPr>
            <a:endParaRPr lang="en-US" sz="2400" dirty="0">
              <a:ea typeface="+mn-lt"/>
              <a:cs typeface="+mn-lt"/>
            </a:endParaRPr>
          </a:p>
          <a:p>
            <a:pPr>
              <a:buFont typeface="Wingdings" panose="05000000000000000000" pitchFamily="2" charset="2"/>
              <a:buChar char="ü"/>
            </a:pPr>
            <a:r>
              <a:rPr lang="en-US" sz="2600" dirty="0"/>
              <a:t>How to separate voice removed Sinhala word into parts as letters?</a:t>
            </a:r>
          </a:p>
          <a:p>
            <a:pPr marL="0" indent="0">
              <a:buNone/>
            </a:pPr>
            <a:endParaRPr lang="en-US" sz="2600" dirty="0"/>
          </a:p>
          <a:p>
            <a:pPr marL="285750" indent="-285750">
              <a:lnSpc>
                <a:spcPct val="150000"/>
              </a:lnSpc>
              <a:buFont typeface="Wingdings"/>
              <a:buChar char="ü"/>
            </a:pPr>
            <a:r>
              <a:rPr lang="en-US" sz="2600" dirty="0"/>
              <a:t>How to provide accurate English phrases for given phonetics?</a:t>
            </a:r>
          </a:p>
          <a:p>
            <a:pPr marL="285750" indent="-285750">
              <a:lnSpc>
                <a:spcPct val="150000"/>
              </a:lnSpc>
              <a:buFont typeface="Wingdings"/>
              <a:buChar char="ü"/>
            </a:pPr>
            <a:endParaRPr lang="en-US" sz="2600" dirty="0">
              <a:ea typeface="+mn-lt"/>
              <a:cs typeface="+mn-lt"/>
            </a:endParaRPr>
          </a:p>
          <a:p>
            <a:pPr>
              <a:buFont typeface="Wingdings" panose="05000000000000000000" pitchFamily="2" charset="2"/>
              <a:buChar char="ü"/>
            </a:pPr>
            <a:r>
              <a:rPr lang="en-US" sz="2600" dirty="0"/>
              <a:t>What type of words that should be used to trained that acoustic model?</a:t>
            </a:r>
          </a:p>
          <a:p>
            <a:pPr marL="285750" indent="-285750">
              <a:lnSpc>
                <a:spcPct val="150000"/>
              </a:lnSpc>
              <a:buFont typeface="Wingdings"/>
              <a:buChar char="ü"/>
            </a:pPr>
            <a:endParaRPr lang="en-US" sz="2600" dirty="0">
              <a:ea typeface="+mn-lt"/>
              <a:cs typeface="+mn-lt"/>
            </a:endParaRPr>
          </a:p>
          <a:p>
            <a:pPr>
              <a:buFont typeface="Wingdings" panose="05000000000000000000" pitchFamily="2" charset="2"/>
              <a:buChar char="ü"/>
            </a:pPr>
            <a:r>
              <a:rPr lang="en-US" sz="2600" dirty="0"/>
              <a:t>How to increase the accuracy of converted phonetics?</a:t>
            </a:r>
          </a:p>
          <a:p>
            <a:pPr>
              <a:buFont typeface="Wingdings" panose="05000000000000000000" pitchFamily="2" charset="2"/>
              <a:buChar char="Ø"/>
            </a:pPr>
            <a:endParaRPr lang="en-US" sz="2400" dirty="0"/>
          </a:p>
          <a:p>
            <a:pPr marL="0" indent="0" algn="just">
              <a:lnSpc>
                <a:spcPct val="150000"/>
              </a:lnSpc>
              <a:buNone/>
            </a:pPr>
            <a:endParaRPr lang="en-US" sz="2400" b="1" dirty="0">
              <a:effectLst/>
              <a:latin typeface="Cambria (Body)"/>
              <a:ea typeface="MS Mincho" panose="02020609040205080304" pitchFamily="49" charset="-128"/>
              <a:cs typeface="Latha" panose="020B0604020202020204" pitchFamily="34" charset="0"/>
            </a:endParaRPr>
          </a:p>
          <a:p>
            <a:pPr marL="0" indent="0" algn="just">
              <a:lnSpc>
                <a:spcPct val="150000"/>
              </a:lnSpc>
              <a:buNone/>
            </a:pPr>
            <a:endParaRPr lang="en-US" sz="2400" b="1" dirty="0">
              <a:effectLst/>
              <a:latin typeface="Cambria (Body)"/>
              <a:ea typeface="MS Mincho" panose="02020609040205080304" pitchFamily="49" charset="-128"/>
              <a:cs typeface="Latha" panose="020B0604020202020204" pitchFamily="34" charset="0"/>
            </a:endParaRPr>
          </a:p>
          <a:p>
            <a:pPr algn="just">
              <a:lnSpc>
                <a:spcPct val="150000"/>
              </a:lnSpc>
            </a:pPr>
            <a:endParaRPr lang="en-US" sz="2400" dirty="0">
              <a:effectLst/>
              <a:latin typeface="Cambria (Body)"/>
              <a:ea typeface="Times New Roman" panose="02020603050405020304" pitchFamily="18" charset="0"/>
              <a:cs typeface="Latha" panose="020B0604020202020204" pitchFamily="34" charset="0"/>
            </a:endParaRPr>
          </a:p>
          <a:p>
            <a:pPr algn="just">
              <a:lnSpc>
                <a:spcPct val="150000"/>
              </a:lnSpc>
            </a:pPr>
            <a:endParaRPr lang="en-US" sz="2400" dirty="0">
              <a:effectLst/>
              <a:latin typeface="Cambria (Body)"/>
              <a:ea typeface="Times New Roman" panose="02020603050405020304" pitchFamily="18" charset="0"/>
              <a:cs typeface="Latha" panose="020B0604020202020204" pitchFamily="34" charset="0"/>
            </a:endParaRPr>
          </a:p>
          <a:p>
            <a:pPr algn="just"/>
            <a:endParaRPr lang="en-US" dirty="0"/>
          </a:p>
        </p:txBody>
      </p:sp>
      <p:sp>
        <p:nvSpPr>
          <p:cNvPr id="4" name="Rectangle 3">
            <a:extLst>
              <a:ext uri="{FF2B5EF4-FFF2-40B4-BE49-F238E27FC236}">
                <a16:creationId xmlns:a16="http://schemas.microsoft.com/office/drawing/2014/main" id="{763741B4-6851-4B5F-9D0C-7A5D25DE023D}"/>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IT19216010</a:t>
            </a:r>
            <a:r>
              <a:rPr lang="en-US" sz="1800" dirty="0">
                <a:solidFill>
                  <a:schemeClr val="tx1"/>
                </a:solidFill>
              </a:rPr>
              <a:t>   |   </a:t>
            </a:r>
            <a:r>
              <a:rPr lang="en-US" b="1" dirty="0">
                <a:solidFill>
                  <a:schemeClr val="tx1"/>
                </a:solidFill>
              </a:rPr>
              <a:t>Herath H.M.C.P.</a:t>
            </a:r>
            <a:r>
              <a:rPr lang="en-US" sz="1800" b="1" dirty="0">
                <a:solidFill>
                  <a:schemeClr val="tx1"/>
                </a:solidFill>
              </a:rPr>
              <a:t>  </a:t>
            </a:r>
            <a:r>
              <a:rPr lang="en-US" sz="1800" dirty="0">
                <a:solidFill>
                  <a:schemeClr val="tx1"/>
                </a:solidFill>
              </a:rPr>
              <a:t>|   </a:t>
            </a:r>
            <a:r>
              <a:rPr lang="en-US" dirty="0">
                <a:solidFill>
                  <a:schemeClr val="tx1"/>
                </a:solidFill>
              </a:rPr>
              <a:t>2022-200</a:t>
            </a:r>
            <a:endParaRPr lang="en-US" sz="1800" b="0" dirty="0">
              <a:solidFill>
                <a:schemeClr val="tx1"/>
              </a:solidFill>
            </a:endParaRPr>
          </a:p>
        </p:txBody>
      </p:sp>
      <p:sp>
        <p:nvSpPr>
          <p:cNvPr id="8" name="Title 7">
            <a:extLst>
              <a:ext uri="{FF2B5EF4-FFF2-40B4-BE49-F238E27FC236}">
                <a16:creationId xmlns:a16="http://schemas.microsoft.com/office/drawing/2014/main" id="{5D6F1646-792A-48E8-A8BD-7AA81999419E}"/>
              </a:ext>
            </a:extLst>
          </p:cNvPr>
          <p:cNvSpPr>
            <a:spLocks noGrp="1"/>
          </p:cNvSpPr>
          <p:nvPr>
            <p:ph type="title"/>
          </p:nvPr>
        </p:nvSpPr>
        <p:spPr>
          <a:solidFill>
            <a:schemeClr val="accent2">
              <a:lumMod val="50000"/>
            </a:schemeClr>
          </a:solidFill>
        </p:spPr>
        <p:txBody>
          <a:bodyPr/>
          <a:lstStyle/>
          <a:p>
            <a:r>
              <a:rPr lang="en-US" dirty="0">
                <a:solidFill>
                  <a:schemeClr val="bg1">
                    <a:lumMod val="95000"/>
                  </a:schemeClr>
                </a:solidFill>
                <a:latin typeface="Cambria"/>
              </a:rPr>
              <a:t>Research Questions</a:t>
            </a:r>
            <a:endParaRPr lang="en-US" dirty="0">
              <a:solidFill>
                <a:schemeClr val="bg1">
                  <a:lumMod val="95000"/>
                </a:schemeClr>
              </a:solidFill>
            </a:endParaRPr>
          </a:p>
        </p:txBody>
      </p:sp>
      <p:pic>
        <p:nvPicPr>
          <p:cNvPr id="11" name="Picture 10">
            <a:extLst>
              <a:ext uri="{FF2B5EF4-FFF2-40B4-BE49-F238E27FC236}">
                <a16:creationId xmlns:a16="http://schemas.microsoft.com/office/drawing/2014/main" id="{68390755-D4E7-4A96-8795-B9447F3188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2000" y="1676400"/>
            <a:ext cx="2887968" cy="3941763"/>
          </a:xfrm>
          <a:prstGeom prst="rect">
            <a:avLst/>
          </a:prstGeom>
        </p:spPr>
      </p:pic>
    </p:spTree>
    <p:extLst>
      <p:ext uri="{BB962C8B-B14F-4D97-AF65-F5344CB8AC3E}">
        <p14:creationId xmlns:p14="http://schemas.microsoft.com/office/powerpoint/2010/main" val="27453042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4A7571F7-A2C4-4B46-9CF4-C07CA0E281D2}"/>
              </a:ext>
            </a:extLst>
          </p:cNvPr>
          <p:cNvGraphicFramePr>
            <a:graphicFrameLocks noGrp="1"/>
          </p:cNvGraphicFramePr>
          <p:nvPr>
            <p:extLst>
              <p:ext uri="{D42A27DB-BD31-4B8C-83A1-F6EECF244321}">
                <p14:modId xmlns:p14="http://schemas.microsoft.com/office/powerpoint/2010/main" val="3286525347"/>
              </p:ext>
            </p:extLst>
          </p:nvPr>
        </p:nvGraphicFramePr>
        <p:xfrm>
          <a:off x="372021" y="1535681"/>
          <a:ext cx="5141289" cy="4010755"/>
        </p:xfrm>
        <a:graphic>
          <a:graphicData uri="http://schemas.openxmlformats.org/drawingml/2006/table">
            <a:tbl>
              <a:tblPr firstRow="1" bandRow="1">
                <a:tableStyleId>{5C22544A-7EE6-4342-B048-85BDC9FD1C3A}</a:tableStyleId>
              </a:tblPr>
              <a:tblGrid>
                <a:gridCol w="2088649">
                  <a:extLst>
                    <a:ext uri="{9D8B030D-6E8A-4147-A177-3AD203B41FA5}">
                      <a16:colId xmlns:a16="http://schemas.microsoft.com/office/drawing/2014/main" val="4278848620"/>
                    </a:ext>
                  </a:extLst>
                </a:gridCol>
                <a:gridCol w="556149">
                  <a:extLst>
                    <a:ext uri="{9D8B030D-6E8A-4147-A177-3AD203B41FA5}">
                      <a16:colId xmlns:a16="http://schemas.microsoft.com/office/drawing/2014/main" val="1000223013"/>
                    </a:ext>
                  </a:extLst>
                </a:gridCol>
                <a:gridCol w="578395">
                  <a:extLst>
                    <a:ext uri="{9D8B030D-6E8A-4147-A177-3AD203B41FA5}">
                      <a16:colId xmlns:a16="http://schemas.microsoft.com/office/drawing/2014/main" val="3918978600"/>
                    </a:ext>
                  </a:extLst>
                </a:gridCol>
                <a:gridCol w="578395">
                  <a:extLst>
                    <a:ext uri="{9D8B030D-6E8A-4147-A177-3AD203B41FA5}">
                      <a16:colId xmlns:a16="http://schemas.microsoft.com/office/drawing/2014/main" val="4212624347"/>
                    </a:ext>
                  </a:extLst>
                </a:gridCol>
                <a:gridCol w="1339701">
                  <a:extLst>
                    <a:ext uri="{9D8B030D-6E8A-4147-A177-3AD203B41FA5}">
                      <a16:colId xmlns:a16="http://schemas.microsoft.com/office/drawing/2014/main" val="1457827258"/>
                    </a:ext>
                  </a:extLst>
                </a:gridCol>
              </a:tblGrid>
              <a:tr h="485775">
                <a:tc>
                  <a:txBody>
                    <a:bodyPr/>
                    <a:lstStyle/>
                    <a:p>
                      <a:pPr algn="ctr"/>
                      <a:r>
                        <a:rPr lang="en-US" sz="1600" dirty="0"/>
                        <a:t>Features</a:t>
                      </a:r>
                    </a:p>
                  </a:txBody>
                  <a:tcPr marL="119780" marR="119780" marT="59890" marB="59890"/>
                </a:tc>
                <a:tc>
                  <a:txBody>
                    <a:bodyPr/>
                    <a:lstStyle/>
                    <a:p>
                      <a:pPr algn="ctr"/>
                      <a:r>
                        <a:rPr lang="en-US" sz="1600" dirty="0"/>
                        <a:t>[1]</a:t>
                      </a:r>
                    </a:p>
                  </a:txBody>
                  <a:tcPr marL="119780" marR="119780" marT="59890" marB="59890"/>
                </a:tc>
                <a:tc>
                  <a:txBody>
                    <a:bodyPr/>
                    <a:lstStyle/>
                    <a:p>
                      <a:pPr algn="ctr"/>
                      <a:r>
                        <a:rPr lang="en-US" sz="1600" dirty="0"/>
                        <a:t>[2]</a:t>
                      </a:r>
                    </a:p>
                  </a:txBody>
                  <a:tcPr marL="119780" marR="119780" marT="59890" marB="59890"/>
                </a:tc>
                <a:tc>
                  <a:txBody>
                    <a:bodyPr/>
                    <a:lstStyle/>
                    <a:p>
                      <a:pPr algn="ctr"/>
                      <a:r>
                        <a:rPr lang="en-US" sz="1600" dirty="0"/>
                        <a:t>[3]</a:t>
                      </a:r>
                    </a:p>
                  </a:txBody>
                  <a:tcPr marL="119780" marR="119780" marT="59890" marB="59890"/>
                </a:tc>
                <a:tc>
                  <a:txBody>
                    <a:bodyPr/>
                    <a:lstStyle/>
                    <a:p>
                      <a:pPr algn="ctr"/>
                      <a:r>
                        <a:rPr lang="en-US" sz="1600" dirty="0"/>
                        <a:t>Proposed System</a:t>
                      </a:r>
                    </a:p>
                    <a:p>
                      <a:pPr algn="ctr"/>
                      <a:r>
                        <a:rPr lang="si-LK" sz="1600" dirty="0"/>
                        <a:t>ශ්‍රී </a:t>
                      </a:r>
                      <a:r>
                        <a:rPr lang="en-US" sz="1600" dirty="0"/>
                        <a:t>Voice</a:t>
                      </a:r>
                    </a:p>
                  </a:txBody>
                  <a:tcPr marL="119780" marR="119780" marT="59890" marB="59890"/>
                </a:tc>
                <a:extLst>
                  <a:ext uri="{0D108BD9-81ED-4DB2-BD59-A6C34878D82A}">
                    <a16:rowId xmlns:a16="http://schemas.microsoft.com/office/drawing/2014/main" val="1164206833"/>
                  </a:ext>
                </a:extLst>
              </a:tr>
              <a:tr h="485775">
                <a:tc>
                  <a:txBody>
                    <a:bodyPr/>
                    <a:lstStyle/>
                    <a:p>
                      <a:r>
                        <a:rPr lang="en-US" sz="1600" dirty="0"/>
                        <a:t>Sinhala Language</a:t>
                      </a:r>
                    </a:p>
                  </a:txBody>
                  <a:tcPr marL="119780" marR="119780" marT="59890" marB="59890"/>
                </a:tc>
                <a:tc>
                  <a:txBody>
                    <a:bodyPr/>
                    <a:lstStyle/>
                    <a:p>
                      <a:endParaRPr lang="en-US" sz="1600" dirty="0"/>
                    </a:p>
                  </a:txBody>
                  <a:tcPr marL="119780" marR="119780" marT="59890" marB="59890"/>
                </a:tc>
                <a:tc>
                  <a:txBody>
                    <a:bodyPr/>
                    <a:lstStyle/>
                    <a:p>
                      <a:endParaRPr lang="en-US" sz="1600" dirty="0"/>
                    </a:p>
                  </a:txBody>
                  <a:tcPr marL="119780" marR="119780" marT="59890" marB="59890"/>
                </a:tc>
                <a:tc>
                  <a:txBody>
                    <a:bodyPr/>
                    <a:lstStyle/>
                    <a:p>
                      <a:endParaRPr lang="en-US" sz="1600" dirty="0"/>
                    </a:p>
                  </a:txBody>
                  <a:tcPr marL="119780" marR="119780" marT="59890" marB="59890"/>
                </a:tc>
                <a:tc>
                  <a:txBody>
                    <a:bodyPr/>
                    <a:lstStyle/>
                    <a:p>
                      <a:endParaRPr lang="en-US" sz="1600"/>
                    </a:p>
                  </a:txBody>
                  <a:tcPr marL="119780" marR="119780" marT="59890" marB="59890"/>
                </a:tc>
                <a:extLst>
                  <a:ext uri="{0D108BD9-81ED-4DB2-BD59-A6C34878D82A}">
                    <a16:rowId xmlns:a16="http://schemas.microsoft.com/office/drawing/2014/main" val="3408557536"/>
                  </a:ext>
                </a:extLst>
              </a:tr>
              <a:tr h="485775">
                <a:tc>
                  <a:txBody>
                    <a:bodyPr/>
                    <a:lstStyle/>
                    <a:p>
                      <a:r>
                        <a:rPr lang="en-US" sz="1600" dirty="0"/>
                        <a:t>Brake Sinhala words into letters</a:t>
                      </a:r>
                    </a:p>
                  </a:txBody>
                  <a:tcPr marL="119780" marR="119780" marT="59890" marB="59890"/>
                </a:tc>
                <a:tc>
                  <a:txBody>
                    <a:bodyPr/>
                    <a:lstStyle/>
                    <a:p>
                      <a:endParaRPr lang="en-US" sz="1600" dirty="0"/>
                    </a:p>
                  </a:txBody>
                  <a:tcPr marL="119780" marR="119780" marT="59890" marB="59890"/>
                </a:tc>
                <a:tc>
                  <a:txBody>
                    <a:bodyPr/>
                    <a:lstStyle/>
                    <a:p>
                      <a:endParaRPr lang="en-US" sz="1600" dirty="0"/>
                    </a:p>
                  </a:txBody>
                  <a:tcPr marL="119780" marR="119780" marT="59890" marB="59890"/>
                </a:tc>
                <a:tc>
                  <a:txBody>
                    <a:bodyPr/>
                    <a:lstStyle/>
                    <a:p>
                      <a:endParaRPr lang="en-US" sz="1600" dirty="0"/>
                    </a:p>
                  </a:txBody>
                  <a:tcPr marL="119780" marR="119780" marT="59890" marB="59890"/>
                </a:tc>
                <a:tc>
                  <a:txBody>
                    <a:bodyPr/>
                    <a:lstStyle/>
                    <a:p>
                      <a:endParaRPr lang="en-US" sz="1600"/>
                    </a:p>
                  </a:txBody>
                  <a:tcPr marL="119780" marR="119780" marT="59890" marB="59890"/>
                </a:tc>
                <a:extLst>
                  <a:ext uri="{0D108BD9-81ED-4DB2-BD59-A6C34878D82A}">
                    <a16:rowId xmlns:a16="http://schemas.microsoft.com/office/drawing/2014/main" val="1163231727"/>
                  </a:ext>
                </a:extLst>
              </a:tr>
              <a:tr h="485775">
                <a:tc>
                  <a:txBody>
                    <a:bodyPr/>
                    <a:lstStyle/>
                    <a:p>
                      <a:r>
                        <a:rPr lang="en-US" sz="1600" dirty="0"/>
                        <a:t>Converting Sinhala Phonetics</a:t>
                      </a:r>
                    </a:p>
                  </a:txBody>
                  <a:tcPr marL="119780" marR="119780" marT="59890" marB="59890"/>
                </a:tc>
                <a:tc>
                  <a:txBody>
                    <a:bodyPr/>
                    <a:lstStyle/>
                    <a:p>
                      <a:endParaRPr lang="en-US" sz="1600" dirty="0"/>
                    </a:p>
                  </a:txBody>
                  <a:tcPr marL="119780" marR="119780" marT="59890" marB="59890"/>
                </a:tc>
                <a:tc>
                  <a:txBody>
                    <a:bodyPr/>
                    <a:lstStyle/>
                    <a:p>
                      <a:endParaRPr lang="en-US" sz="1600" dirty="0"/>
                    </a:p>
                  </a:txBody>
                  <a:tcPr marL="119780" marR="119780" marT="59890" marB="59890"/>
                </a:tc>
                <a:tc>
                  <a:txBody>
                    <a:bodyPr/>
                    <a:lstStyle/>
                    <a:p>
                      <a:endParaRPr lang="en-US" sz="1600" dirty="0"/>
                    </a:p>
                  </a:txBody>
                  <a:tcPr marL="119780" marR="119780" marT="59890" marB="59890"/>
                </a:tc>
                <a:tc>
                  <a:txBody>
                    <a:bodyPr/>
                    <a:lstStyle/>
                    <a:p>
                      <a:endParaRPr lang="en-US" sz="1600" dirty="0"/>
                    </a:p>
                  </a:txBody>
                  <a:tcPr marL="119780" marR="119780" marT="59890" marB="59890"/>
                </a:tc>
                <a:extLst>
                  <a:ext uri="{0D108BD9-81ED-4DB2-BD59-A6C34878D82A}">
                    <a16:rowId xmlns:a16="http://schemas.microsoft.com/office/drawing/2014/main" val="4241565850"/>
                  </a:ext>
                </a:extLst>
              </a:tr>
              <a:tr h="48577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Matching words with Sinhala phrase</a:t>
                      </a:r>
                    </a:p>
                  </a:txBody>
                  <a:tcPr marL="119780" marR="119780" marT="59890" marB="59890"/>
                </a:tc>
                <a:tc>
                  <a:txBody>
                    <a:bodyPr/>
                    <a:lstStyle/>
                    <a:p>
                      <a:endParaRPr lang="en-US" sz="2000" dirty="0"/>
                    </a:p>
                  </a:txBody>
                  <a:tcPr marL="119780" marR="119780" marT="59890" marB="59890"/>
                </a:tc>
                <a:tc>
                  <a:txBody>
                    <a:bodyPr/>
                    <a:lstStyle/>
                    <a:p>
                      <a:endParaRPr lang="en-US" sz="2000" dirty="0"/>
                    </a:p>
                  </a:txBody>
                  <a:tcPr marL="119780" marR="119780" marT="59890" marB="59890"/>
                </a:tc>
                <a:tc>
                  <a:txBody>
                    <a:bodyPr/>
                    <a:lstStyle/>
                    <a:p>
                      <a:endParaRPr lang="en-US" sz="2000"/>
                    </a:p>
                  </a:txBody>
                  <a:tcPr marL="119780" marR="119780" marT="59890" marB="59890"/>
                </a:tc>
                <a:tc>
                  <a:txBody>
                    <a:bodyPr/>
                    <a:lstStyle/>
                    <a:p>
                      <a:endParaRPr lang="en-US" sz="2000" dirty="0"/>
                    </a:p>
                  </a:txBody>
                  <a:tcPr marL="119780" marR="119780" marT="59890" marB="59890"/>
                </a:tc>
                <a:extLst>
                  <a:ext uri="{0D108BD9-81ED-4DB2-BD59-A6C34878D82A}">
                    <a16:rowId xmlns:a16="http://schemas.microsoft.com/office/drawing/2014/main" val="631940931"/>
                  </a:ext>
                </a:extLst>
              </a:tr>
              <a:tr h="48577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Translation phonetics into English</a:t>
                      </a:r>
                    </a:p>
                  </a:txBody>
                  <a:tcPr marL="119780" marR="119780" marT="59890" marB="59890"/>
                </a:tc>
                <a:tc>
                  <a:txBody>
                    <a:bodyPr/>
                    <a:lstStyle/>
                    <a:p>
                      <a:endParaRPr lang="en-US" sz="2000" dirty="0"/>
                    </a:p>
                  </a:txBody>
                  <a:tcPr marL="119780" marR="119780" marT="59890" marB="59890"/>
                </a:tc>
                <a:tc>
                  <a:txBody>
                    <a:bodyPr/>
                    <a:lstStyle/>
                    <a:p>
                      <a:endParaRPr lang="en-US" sz="2000" dirty="0"/>
                    </a:p>
                  </a:txBody>
                  <a:tcPr marL="119780" marR="119780" marT="59890" marB="59890"/>
                </a:tc>
                <a:tc>
                  <a:txBody>
                    <a:bodyPr/>
                    <a:lstStyle/>
                    <a:p>
                      <a:endParaRPr lang="en-US" sz="2000" dirty="0"/>
                    </a:p>
                  </a:txBody>
                  <a:tcPr marL="119780" marR="119780" marT="59890" marB="59890"/>
                </a:tc>
                <a:tc>
                  <a:txBody>
                    <a:bodyPr/>
                    <a:lstStyle/>
                    <a:p>
                      <a:endParaRPr lang="en-US" sz="2000" dirty="0"/>
                    </a:p>
                  </a:txBody>
                  <a:tcPr marL="119780" marR="119780" marT="59890" marB="59890"/>
                </a:tc>
                <a:extLst>
                  <a:ext uri="{0D108BD9-81ED-4DB2-BD59-A6C34878D82A}">
                    <a16:rowId xmlns:a16="http://schemas.microsoft.com/office/drawing/2014/main" val="130596770"/>
                  </a:ext>
                </a:extLst>
              </a:tr>
            </a:tbl>
          </a:graphicData>
        </a:graphic>
      </p:graphicFrame>
      <p:sp>
        <p:nvSpPr>
          <p:cNvPr id="3" name="Title 7">
            <a:extLst>
              <a:ext uri="{FF2B5EF4-FFF2-40B4-BE49-F238E27FC236}">
                <a16:creationId xmlns:a16="http://schemas.microsoft.com/office/drawing/2014/main" id="{ECE96B18-FCA7-48BE-BD94-8DF1B06C4DE8}"/>
              </a:ext>
            </a:extLst>
          </p:cNvPr>
          <p:cNvSpPr txBox="1">
            <a:spLocks/>
          </p:cNvSpPr>
          <p:nvPr/>
        </p:nvSpPr>
        <p:spPr>
          <a:xfrm>
            <a:off x="304800" y="304800"/>
            <a:ext cx="11684000" cy="792162"/>
          </a:xfrm>
          <a:prstGeom prst="rect">
            <a:avLst/>
          </a:prstGeom>
          <a:solidFill>
            <a:schemeClr val="accent2">
              <a:lumMod val="50000"/>
            </a:schemeClr>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Adobe Devanagari" pitchFamily="18" charset="0"/>
                <a:ea typeface="+mj-ea"/>
                <a:cs typeface="Adobe Devanagari" pitchFamily="18" charset="0"/>
              </a:defRPr>
            </a:lvl1pPr>
          </a:lstStyle>
          <a:p>
            <a:r>
              <a:rPr lang="en-US" dirty="0">
                <a:solidFill>
                  <a:schemeClr val="bg1">
                    <a:lumMod val="95000"/>
                  </a:schemeClr>
                </a:solidFill>
                <a:latin typeface="Cambria"/>
              </a:rPr>
              <a:t>Research Gap</a:t>
            </a:r>
            <a:endParaRPr lang="en-US" dirty="0">
              <a:solidFill>
                <a:schemeClr val="bg1">
                  <a:lumMod val="95000"/>
                </a:schemeClr>
              </a:solidFill>
            </a:endParaRPr>
          </a:p>
        </p:txBody>
      </p:sp>
      <p:pic>
        <p:nvPicPr>
          <p:cNvPr id="5" name="Graphic 4" descr="Badge Tick1 with solid fill">
            <a:extLst>
              <a:ext uri="{FF2B5EF4-FFF2-40B4-BE49-F238E27FC236}">
                <a16:creationId xmlns:a16="http://schemas.microsoft.com/office/drawing/2014/main" id="{FA11A59E-97E0-4BAF-9C32-182EDF24C75B}"/>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657151" y="2456045"/>
            <a:ext cx="304800" cy="304800"/>
          </a:xfrm>
          <a:prstGeom prst="rect">
            <a:avLst/>
          </a:prstGeom>
        </p:spPr>
      </p:pic>
      <p:pic>
        <p:nvPicPr>
          <p:cNvPr id="6" name="Graphic 5" descr="Badge Tick1 with solid fill">
            <a:extLst>
              <a:ext uri="{FF2B5EF4-FFF2-40B4-BE49-F238E27FC236}">
                <a16:creationId xmlns:a16="http://schemas.microsoft.com/office/drawing/2014/main" id="{41F7BB45-5208-401A-8132-E8B4BA9176F7}"/>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657151" y="3065645"/>
            <a:ext cx="304800" cy="304800"/>
          </a:xfrm>
          <a:prstGeom prst="rect">
            <a:avLst/>
          </a:prstGeom>
        </p:spPr>
      </p:pic>
      <p:pic>
        <p:nvPicPr>
          <p:cNvPr id="7" name="Graphic 6" descr="Badge Tick1 with solid fill">
            <a:extLst>
              <a:ext uri="{FF2B5EF4-FFF2-40B4-BE49-F238E27FC236}">
                <a16:creationId xmlns:a16="http://schemas.microsoft.com/office/drawing/2014/main" id="{72735697-3F4D-4BAC-8562-70BC623056E4}"/>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657151" y="3599045"/>
            <a:ext cx="304800" cy="304800"/>
          </a:xfrm>
          <a:prstGeom prst="rect">
            <a:avLst/>
          </a:prstGeom>
        </p:spPr>
      </p:pic>
      <p:pic>
        <p:nvPicPr>
          <p:cNvPr id="9" name="Graphic 8" descr="Close with solid fill">
            <a:extLst>
              <a:ext uri="{FF2B5EF4-FFF2-40B4-BE49-F238E27FC236}">
                <a16:creationId xmlns:a16="http://schemas.microsoft.com/office/drawing/2014/main" id="{AEF203B0-ABD2-4307-9995-2629B6CD668B}"/>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575084" y="3665673"/>
            <a:ext cx="304800" cy="304800"/>
          </a:xfrm>
          <a:prstGeom prst="rect">
            <a:avLst/>
          </a:prstGeom>
        </p:spPr>
      </p:pic>
      <p:sp>
        <p:nvSpPr>
          <p:cNvPr id="11" name="Content Placeholder 2">
            <a:extLst>
              <a:ext uri="{FF2B5EF4-FFF2-40B4-BE49-F238E27FC236}">
                <a16:creationId xmlns:a16="http://schemas.microsoft.com/office/drawing/2014/main" id="{3E4FA92B-2BF1-4F43-AC5E-3B55BF5A9BB3}"/>
              </a:ext>
            </a:extLst>
          </p:cNvPr>
          <p:cNvSpPr txBox="1">
            <a:spLocks/>
          </p:cNvSpPr>
          <p:nvPr/>
        </p:nvSpPr>
        <p:spPr>
          <a:xfrm>
            <a:off x="5580530" y="950259"/>
            <a:ext cx="6403788" cy="5181600"/>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Wingdings" pitchFamily="2" charset="2"/>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285750" indent="-285750" algn="l">
              <a:lnSpc>
                <a:spcPct val="150000"/>
              </a:lnSpc>
              <a:buFont typeface="Wingdings"/>
              <a:buChar char="ü"/>
            </a:pPr>
            <a:endParaRPr lang="en-US" sz="2400" dirty="0">
              <a:solidFill>
                <a:schemeClr val="tx1">
                  <a:lumMod val="95000"/>
                  <a:lumOff val="5000"/>
                </a:schemeClr>
              </a:solidFill>
              <a:ea typeface="+mn-lt"/>
              <a:cs typeface="+mn-lt"/>
            </a:endParaRPr>
          </a:p>
          <a:p>
            <a:pPr algn="l">
              <a:buFont typeface="Wingdings" panose="05000000000000000000" pitchFamily="2" charset="2"/>
              <a:buChar char="ü"/>
            </a:pPr>
            <a:r>
              <a:rPr lang="en-US" sz="2400" dirty="0">
                <a:solidFill>
                  <a:schemeClr val="tx1">
                    <a:lumMod val="95000"/>
                    <a:lumOff val="5000"/>
                  </a:schemeClr>
                </a:solidFill>
              </a:rPr>
              <a:t>Existing voice assistant applications focused mainly on the English language.</a:t>
            </a:r>
          </a:p>
          <a:p>
            <a:pPr algn="l">
              <a:buFont typeface="Wingdings" panose="05000000000000000000" pitchFamily="2" charset="2"/>
              <a:buChar char="ü"/>
            </a:pPr>
            <a:endParaRPr lang="en-US" sz="2400" dirty="0">
              <a:solidFill>
                <a:schemeClr val="tx1">
                  <a:lumMod val="95000"/>
                  <a:lumOff val="5000"/>
                </a:schemeClr>
              </a:solidFill>
            </a:endParaRPr>
          </a:p>
          <a:p>
            <a:pPr algn="l">
              <a:buFont typeface="Wingdings" panose="05000000000000000000" pitchFamily="2" charset="2"/>
              <a:buChar char="ü"/>
            </a:pPr>
            <a:r>
              <a:rPr lang="en-US" sz="2400" dirty="0">
                <a:solidFill>
                  <a:schemeClr val="tx1">
                    <a:lumMod val="95000"/>
                    <a:lumOff val="5000"/>
                  </a:schemeClr>
                </a:solidFill>
              </a:rPr>
              <a:t>Existing research projects have not used Sinhala phonetics models for the voice assistant applications.</a:t>
            </a:r>
          </a:p>
          <a:p>
            <a:pPr algn="l"/>
            <a:endParaRPr lang="en-US" sz="2400" dirty="0">
              <a:solidFill>
                <a:schemeClr val="tx1">
                  <a:lumMod val="95000"/>
                  <a:lumOff val="5000"/>
                </a:schemeClr>
              </a:solidFill>
            </a:endParaRPr>
          </a:p>
          <a:p>
            <a:pPr algn="l">
              <a:buFont typeface="Wingdings" panose="05000000000000000000" pitchFamily="2" charset="2"/>
              <a:buChar char="ü"/>
            </a:pPr>
            <a:r>
              <a:rPr lang="en-US" sz="2400" dirty="0">
                <a:solidFill>
                  <a:schemeClr val="tx1">
                    <a:lumMod val="95000"/>
                    <a:lumOff val="5000"/>
                  </a:schemeClr>
                </a:solidFill>
              </a:rPr>
              <a:t>The proposed System:</a:t>
            </a:r>
          </a:p>
          <a:p>
            <a:pPr marL="342900" indent="-342900" algn="l">
              <a:buFont typeface="Arial" panose="020B0604020202020204" pitchFamily="34" charset="0"/>
              <a:buChar char="•"/>
            </a:pPr>
            <a:r>
              <a:rPr lang="en-US" sz="2200" dirty="0">
                <a:solidFill>
                  <a:schemeClr val="tx1">
                    <a:lumMod val="95000"/>
                    <a:lumOff val="5000"/>
                  </a:schemeClr>
                </a:solidFill>
              </a:rPr>
              <a:t>Can generate accurate phonetics for implementing a Sinhala language output to the user..</a:t>
            </a:r>
            <a:endParaRPr lang="en-US" sz="2200" dirty="0">
              <a:solidFill>
                <a:schemeClr val="tx1">
                  <a:lumMod val="95000"/>
                  <a:lumOff val="5000"/>
                </a:schemeClr>
              </a:solidFill>
              <a:ea typeface="Cambria"/>
            </a:endParaRPr>
          </a:p>
          <a:p>
            <a:pPr algn="just">
              <a:lnSpc>
                <a:spcPct val="150000"/>
              </a:lnSpc>
            </a:pPr>
            <a:endParaRPr lang="en-US" sz="2400" b="1" dirty="0">
              <a:latin typeface="Cambria (Body)"/>
              <a:ea typeface="MS Mincho" panose="02020609040205080304" pitchFamily="49" charset="-128"/>
              <a:cs typeface="Latha" panose="020B0604020202020204" pitchFamily="34" charset="0"/>
            </a:endParaRPr>
          </a:p>
          <a:p>
            <a:pPr algn="just">
              <a:lnSpc>
                <a:spcPct val="150000"/>
              </a:lnSpc>
            </a:pPr>
            <a:endParaRPr lang="en-US" sz="2400" b="1" dirty="0">
              <a:latin typeface="Cambria (Body)"/>
              <a:ea typeface="MS Mincho" panose="02020609040205080304" pitchFamily="49" charset="-128"/>
              <a:cs typeface="Latha" panose="020B0604020202020204" pitchFamily="34" charset="0"/>
            </a:endParaRPr>
          </a:p>
          <a:p>
            <a:pPr algn="just">
              <a:lnSpc>
                <a:spcPct val="150000"/>
              </a:lnSpc>
            </a:pPr>
            <a:endParaRPr lang="en-US" sz="2400" dirty="0">
              <a:latin typeface="Cambria (Body)"/>
              <a:ea typeface="Times New Roman" panose="02020603050405020304" pitchFamily="18" charset="0"/>
              <a:cs typeface="Latha" panose="020B0604020202020204" pitchFamily="34" charset="0"/>
            </a:endParaRPr>
          </a:p>
          <a:p>
            <a:pPr algn="just">
              <a:lnSpc>
                <a:spcPct val="150000"/>
              </a:lnSpc>
            </a:pPr>
            <a:endParaRPr lang="en-US" sz="2400" dirty="0">
              <a:latin typeface="Cambria (Body)"/>
              <a:ea typeface="Times New Roman" panose="02020603050405020304" pitchFamily="18" charset="0"/>
              <a:cs typeface="Latha" panose="020B0604020202020204" pitchFamily="34" charset="0"/>
            </a:endParaRPr>
          </a:p>
          <a:p>
            <a:pPr algn="just"/>
            <a:endParaRPr lang="en-US" dirty="0"/>
          </a:p>
        </p:txBody>
      </p:sp>
      <p:sp>
        <p:nvSpPr>
          <p:cNvPr id="12" name="Rectangle 11">
            <a:extLst>
              <a:ext uri="{FF2B5EF4-FFF2-40B4-BE49-F238E27FC236}">
                <a16:creationId xmlns:a16="http://schemas.microsoft.com/office/drawing/2014/main" id="{7E92336B-661A-47B1-8E60-0EAD9558695F}"/>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IT19216010</a:t>
            </a:r>
            <a:r>
              <a:rPr lang="en-US" sz="1800" dirty="0">
                <a:solidFill>
                  <a:schemeClr val="tx1"/>
                </a:solidFill>
              </a:rPr>
              <a:t>   |   </a:t>
            </a:r>
            <a:r>
              <a:rPr lang="en-US" b="1" dirty="0">
                <a:solidFill>
                  <a:schemeClr val="tx1"/>
                </a:solidFill>
              </a:rPr>
              <a:t>Herath H.M.C.P. </a:t>
            </a:r>
            <a:r>
              <a:rPr lang="en-US" sz="1800" dirty="0">
                <a:solidFill>
                  <a:schemeClr val="tx1"/>
                </a:solidFill>
              </a:rPr>
              <a:t>|   </a:t>
            </a:r>
            <a:r>
              <a:rPr lang="en-US" dirty="0">
                <a:solidFill>
                  <a:schemeClr val="tx1"/>
                </a:solidFill>
              </a:rPr>
              <a:t>2022-200</a:t>
            </a:r>
            <a:endParaRPr lang="en-US" sz="1800" b="0" dirty="0">
              <a:solidFill>
                <a:schemeClr val="tx1"/>
              </a:solidFill>
            </a:endParaRPr>
          </a:p>
        </p:txBody>
      </p:sp>
      <p:pic>
        <p:nvPicPr>
          <p:cNvPr id="13" name="Graphic 12" descr="Badge Tick1 with solid fill">
            <a:extLst>
              <a:ext uri="{FF2B5EF4-FFF2-40B4-BE49-F238E27FC236}">
                <a16:creationId xmlns:a16="http://schemas.microsoft.com/office/drawing/2014/main" id="{1C82C38B-940D-4C78-A124-016A361DA1D2}"/>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657151" y="4265701"/>
            <a:ext cx="304800" cy="304800"/>
          </a:xfrm>
          <a:prstGeom prst="rect">
            <a:avLst/>
          </a:prstGeom>
        </p:spPr>
      </p:pic>
      <p:pic>
        <p:nvPicPr>
          <p:cNvPr id="14" name="Graphic 13" descr="Badge Tick1 with solid fill">
            <a:extLst>
              <a:ext uri="{FF2B5EF4-FFF2-40B4-BE49-F238E27FC236}">
                <a16:creationId xmlns:a16="http://schemas.microsoft.com/office/drawing/2014/main" id="{92E1282B-B668-41AF-84FC-593CBE4BCE1A}"/>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657151" y="4970645"/>
            <a:ext cx="304800" cy="304800"/>
          </a:xfrm>
          <a:prstGeom prst="rect">
            <a:avLst/>
          </a:prstGeom>
        </p:spPr>
      </p:pic>
      <p:pic>
        <p:nvPicPr>
          <p:cNvPr id="17" name="Graphic 16" descr="Badge Tick1 with solid fill">
            <a:extLst>
              <a:ext uri="{FF2B5EF4-FFF2-40B4-BE49-F238E27FC236}">
                <a16:creationId xmlns:a16="http://schemas.microsoft.com/office/drawing/2014/main" id="{D333C0AD-F6BE-4CFE-8BE8-9D41333FCAA1}"/>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47256" y="2464563"/>
            <a:ext cx="304800" cy="304800"/>
          </a:xfrm>
          <a:prstGeom prst="rect">
            <a:avLst/>
          </a:prstGeom>
        </p:spPr>
      </p:pic>
      <p:pic>
        <p:nvPicPr>
          <p:cNvPr id="18" name="Graphic 17" descr="Badge Tick1 with solid fill">
            <a:extLst>
              <a:ext uri="{FF2B5EF4-FFF2-40B4-BE49-F238E27FC236}">
                <a16:creationId xmlns:a16="http://schemas.microsoft.com/office/drawing/2014/main" id="{C66C57DD-A0BF-4D49-8DE6-8FABFF63DFC7}"/>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115221" y="3665673"/>
            <a:ext cx="304800" cy="304800"/>
          </a:xfrm>
          <a:prstGeom prst="rect">
            <a:avLst/>
          </a:prstGeom>
        </p:spPr>
      </p:pic>
      <p:pic>
        <p:nvPicPr>
          <p:cNvPr id="19" name="Graphic 18" descr="Close with solid fill">
            <a:extLst>
              <a:ext uri="{FF2B5EF4-FFF2-40B4-BE49-F238E27FC236}">
                <a16:creationId xmlns:a16="http://schemas.microsoft.com/office/drawing/2014/main" id="{D21C6303-D1CF-4494-94C1-9FB782B60DEF}"/>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575084" y="3065118"/>
            <a:ext cx="304800" cy="304800"/>
          </a:xfrm>
          <a:prstGeom prst="rect">
            <a:avLst/>
          </a:prstGeom>
        </p:spPr>
      </p:pic>
      <p:pic>
        <p:nvPicPr>
          <p:cNvPr id="20" name="Graphic 19" descr="Close with solid fill">
            <a:extLst>
              <a:ext uri="{FF2B5EF4-FFF2-40B4-BE49-F238E27FC236}">
                <a16:creationId xmlns:a16="http://schemas.microsoft.com/office/drawing/2014/main" id="{B6B8E1B6-E536-49E8-A7C0-6BAAE259390D}"/>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575084" y="4959525"/>
            <a:ext cx="304800" cy="304800"/>
          </a:xfrm>
          <a:prstGeom prst="rect">
            <a:avLst/>
          </a:prstGeom>
        </p:spPr>
      </p:pic>
      <p:pic>
        <p:nvPicPr>
          <p:cNvPr id="21" name="Graphic 20" descr="Close with solid fill">
            <a:extLst>
              <a:ext uri="{FF2B5EF4-FFF2-40B4-BE49-F238E27FC236}">
                <a16:creationId xmlns:a16="http://schemas.microsoft.com/office/drawing/2014/main" id="{223A9067-6082-494D-9074-84C82CF71644}"/>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575084" y="4293710"/>
            <a:ext cx="304800" cy="304800"/>
          </a:xfrm>
          <a:prstGeom prst="rect">
            <a:avLst/>
          </a:prstGeom>
        </p:spPr>
      </p:pic>
      <p:pic>
        <p:nvPicPr>
          <p:cNvPr id="22" name="Graphic 21" descr="Badge Tick1 with solid fill">
            <a:extLst>
              <a:ext uri="{FF2B5EF4-FFF2-40B4-BE49-F238E27FC236}">
                <a16:creationId xmlns:a16="http://schemas.microsoft.com/office/drawing/2014/main" id="{31224F51-3AF5-4FD5-94AD-8B42C1B15C47}"/>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115221" y="2464563"/>
            <a:ext cx="304800" cy="304800"/>
          </a:xfrm>
          <a:prstGeom prst="rect">
            <a:avLst/>
          </a:prstGeom>
        </p:spPr>
      </p:pic>
      <p:pic>
        <p:nvPicPr>
          <p:cNvPr id="23" name="Graphic 22" descr="Badge Tick1 with solid fill">
            <a:extLst>
              <a:ext uri="{FF2B5EF4-FFF2-40B4-BE49-F238E27FC236}">
                <a16:creationId xmlns:a16="http://schemas.microsoft.com/office/drawing/2014/main" id="{A8514454-3565-40E0-829C-E0FAE6E03837}"/>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115221" y="4983485"/>
            <a:ext cx="304800" cy="304800"/>
          </a:xfrm>
          <a:prstGeom prst="rect">
            <a:avLst/>
          </a:prstGeom>
        </p:spPr>
      </p:pic>
      <p:pic>
        <p:nvPicPr>
          <p:cNvPr id="24" name="Graphic 23" descr="Close with solid fill">
            <a:extLst>
              <a:ext uri="{FF2B5EF4-FFF2-40B4-BE49-F238E27FC236}">
                <a16:creationId xmlns:a16="http://schemas.microsoft.com/office/drawing/2014/main" id="{18C68BF1-9C76-4C3F-9E0A-337F4F3303ED}"/>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728343" y="3065118"/>
            <a:ext cx="304800" cy="304800"/>
          </a:xfrm>
          <a:prstGeom prst="rect">
            <a:avLst/>
          </a:prstGeom>
        </p:spPr>
      </p:pic>
      <p:pic>
        <p:nvPicPr>
          <p:cNvPr id="29" name="Graphic 28" descr="Close with solid fill">
            <a:extLst>
              <a:ext uri="{FF2B5EF4-FFF2-40B4-BE49-F238E27FC236}">
                <a16:creationId xmlns:a16="http://schemas.microsoft.com/office/drawing/2014/main" id="{54237F08-6E48-4353-9038-7F5E8527D6B3}"/>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109612" y="3065118"/>
            <a:ext cx="304800" cy="304800"/>
          </a:xfrm>
          <a:prstGeom prst="rect">
            <a:avLst/>
          </a:prstGeom>
        </p:spPr>
      </p:pic>
      <p:pic>
        <p:nvPicPr>
          <p:cNvPr id="30" name="Graphic 29" descr="Close with solid fill">
            <a:extLst>
              <a:ext uri="{FF2B5EF4-FFF2-40B4-BE49-F238E27FC236}">
                <a16:creationId xmlns:a16="http://schemas.microsoft.com/office/drawing/2014/main" id="{8D7289A2-8B45-44DB-B3B2-D8CF64447536}"/>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109612" y="4308420"/>
            <a:ext cx="304800" cy="304800"/>
          </a:xfrm>
          <a:prstGeom prst="rect">
            <a:avLst/>
          </a:prstGeom>
        </p:spPr>
      </p:pic>
      <p:pic>
        <p:nvPicPr>
          <p:cNvPr id="31" name="Graphic 30" descr="Badge Tick1 with solid fill">
            <a:extLst>
              <a:ext uri="{FF2B5EF4-FFF2-40B4-BE49-F238E27FC236}">
                <a16:creationId xmlns:a16="http://schemas.microsoft.com/office/drawing/2014/main" id="{08BC0C0B-5B2B-4886-BDA7-A2084D832F5B}"/>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28343" y="4265701"/>
            <a:ext cx="304800" cy="304800"/>
          </a:xfrm>
          <a:prstGeom prst="rect">
            <a:avLst/>
          </a:prstGeom>
        </p:spPr>
      </p:pic>
      <p:pic>
        <p:nvPicPr>
          <p:cNvPr id="32" name="Graphic 31" descr="Badge Tick1 with solid fill">
            <a:extLst>
              <a:ext uri="{FF2B5EF4-FFF2-40B4-BE49-F238E27FC236}">
                <a16:creationId xmlns:a16="http://schemas.microsoft.com/office/drawing/2014/main" id="{3FE7B5E1-736E-4D63-847D-F0BD39E863BF}"/>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49794" y="2456045"/>
            <a:ext cx="304800" cy="304800"/>
          </a:xfrm>
          <a:prstGeom prst="rect">
            <a:avLst/>
          </a:prstGeom>
        </p:spPr>
      </p:pic>
      <p:pic>
        <p:nvPicPr>
          <p:cNvPr id="33" name="Graphic 32" descr="Close with solid fill">
            <a:extLst>
              <a:ext uri="{FF2B5EF4-FFF2-40B4-BE49-F238E27FC236}">
                <a16:creationId xmlns:a16="http://schemas.microsoft.com/office/drawing/2014/main" id="{83A4C299-8C72-4DF9-A751-662ADDA75112}"/>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728343" y="4987360"/>
            <a:ext cx="304800" cy="304800"/>
          </a:xfrm>
          <a:prstGeom prst="rect">
            <a:avLst/>
          </a:prstGeom>
        </p:spPr>
      </p:pic>
      <p:pic>
        <p:nvPicPr>
          <p:cNvPr id="34" name="Graphic 33" descr="Close with solid fill">
            <a:extLst>
              <a:ext uri="{FF2B5EF4-FFF2-40B4-BE49-F238E27FC236}">
                <a16:creationId xmlns:a16="http://schemas.microsoft.com/office/drawing/2014/main" id="{26B348CD-DC97-4827-9B8C-1DCC4456D59B}"/>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726089" y="3661798"/>
            <a:ext cx="304800" cy="304800"/>
          </a:xfrm>
          <a:prstGeom prst="rect">
            <a:avLst/>
          </a:prstGeom>
        </p:spPr>
      </p:pic>
    </p:spTree>
    <p:extLst>
      <p:ext uri="{BB962C8B-B14F-4D97-AF65-F5344CB8AC3E}">
        <p14:creationId xmlns:p14="http://schemas.microsoft.com/office/powerpoint/2010/main" val="26754874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526F033-0A4A-4B82-88D5-E5B99BF066F7}"/>
              </a:ext>
            </a:extLst>
          </p:cNvPr>
          <p:cNvSpPr>
            <a:spLocks noGrp="1"/>
          </p:cNvSpPr>
          <p:nvPr>
            <p:ph idx="1"/>
          </p:nvPr>
        </p:nvSpPr>
        <p:spPr>
          <a:xfrm>
            <a:off x="845832" y="1143000"/>
            <a:ext cx="8298168" cy="5181600"/>
          </a:xfrm>
        </p:spPr>
        <p:txBody>
          <a:bodyPr>
            <a:normAutofit/>
          </a:bodyPr>
          <a:lstStyle/>
          <a:p>
            <a:pPr marL="285750" indent="-285750">
              <a:lnSpc>
                <a:spcPct val="150000"/>
              </a:lnSpc>
              <a:buFont typeface="Wingdings"/>
              <a:buChar char="ü"/>
            </a:pPr>
            <a:endParaRPr lang="en-US" sz="2400" dirty="0">
              <a:ea typeface="+mn-lt"/>
              <a:cs typeface="+mn-lt"/>
            </a:endParaRPr>
          </a:p>
          <a:p>
            <a:pPr marL="0" indent="0">
              <a:buNone/>
            </a:pPr>
            <a:r>
              <a:rPr lang="en-US" sz="2400" dirty="0">
                <a:ea typeface="Cambria"/>
              </a:rPr>
              <a:t>Specific Objective</a:t>
            </a:r>
            <a:endParaRPr lang="en-US" sz="2400" dirty="0">
              <a:ea typeface="+mn-lt"/>
              <a:cs typeface="+mn-lt"/>
            </a:endParaRPr>
          </a:p>
          <a:p>
            <a:pPr>
              <a:buFont typeface="Wingdings" panose="05000000000000000000" pitchFamily="2" charset="2"/>
              <a:buChar char="ü"/>
            </a:pPr>
            <a:r>
              <a:rPr lang="en-US" sz="2400" dirty="0">
                <a:effectLst/>
                <a:latin typeface="Times New Roman" panose="02020603050405020304" pitchFamily="18" charset="0"/>
                <a:ea typeface="Calibri" panose="020F0502020204030204" pitchFamily="34" charset="0"/>
              </a:rPr>
              <a:t>Generating Sinhala phonetics and provide accurate English phrases.</a:t>
            </a:r>
          </a:p>
          <a:p>
            <a:pPr marL="0" indent="0">
              <a:buNone/>
            </a:pPr>
            <a:endParaRPr lang="en-US" sz="2400" dirty="0">
              <a:effectLst/>
              <a:latin typeface="Times New Roman" panose="02020603050405020304" pitchFamily="18" charset="0"/>
              <a:ea typeface="Calibri" panose="020F0502020204030204" pitchFamily="34" charset="0"/>
            </a:endParaRPr>
          </a:p>
          <a:p>
            <a:pPr marL="0" indent="0">
              <a:buNone/>
            </a:pPr>
            <a:r>
              <a:rPr lang="en-US" sz="2400" dirty="0">
                <a:ea typeface="Cambria"/>
              </a:rPr>
              <a:t>Sub Objectives</a:t>
            </a:r>
          </a:p>
          <a:p>
            <a:pPr>
              <a:buFont typeface="Wingdings" panose="05000000000000000000" pitchFamily="2" charset="2"/>
              <a:buChar char="ü"/>
            </a:pPr>
            <a:r>
              <a:rPr lang="en-US" sz="2400" dirty="0">
                <a:effectLst/>
                <a:latin typeface="Times New Roman" panose="02020603050405020304" pitchFamily="18" charset="0"/>
                <a:ea typeface="Calibri" panose="020F0502020204030204" pitchFamily="34" charset="0"/>
              </a:rPr>
              <a:t>Separate Sinhala voice input into parts as letters</a:t>
            </a:r>
            <a:r>
              <a:rPr lang="en-US" sz="2400" b="1" dirty="0">
                <a:latin typeface="Times New Roman" panose="02020603050405020304" pitchFamily="18" charset="0"/>
                <a:ea typeface="Calibri" panose="020F0502020204030204" pitchFamily="34" charset="0"/>
              </a:rPr>
              <a:t>.</a:t>
            </a:r>
          </a:p>
          <a:p>
            <a:pPr>
              <a:buFont typeface="Wingdings" panose="05000000000000000000" pitchFamily="2" charset="2"/>
              <a:buChar char="ü"/>
            </a:pPr>
            <a:r>
              <a:rPr lang="en-US" sz="2400" dirty="0">
                <a:effectLst/>
                <a:latin typeface="Times New Roman" panose="02020603050405020304" pitchFamily="18" charset="0"/>
                <a:ea typeface="Calibri" panose="020F0502020204030204" pitchFamily="34" charset="0"/>
              </a:rPr>
              <a:t>Trained a model to convert Sinhala to English phonetics. </a:t>
            </a:r>
          </a:p>
          <a:p>
            <a:pPr>
              <a:buFont typeface="Wingdings" panose="05000000000000000000" pitchFamily="2" charset="2"/>
              <a:buChar char="ü"/>
            </a:pPr>
            <a:r>
              <a:rPr lang="en-US" sz="2400" dirty="0">
                <a:latin typeface="Times New Roman" panose="02020603050405020304" pitchFamily="18" charset="0"/>
                <a:ea typeface="Calibri" panose="020F0502020204030204" pitchFamily="34" charset="0"/>
              </a:rPr>
              <a:t>Matched output Sinhala word with that trained acoustic model.</a:t>
            </a:r>
          </a:p>
          <a:p>
            <a:pPr>
              <a:buFont typeface="Wingdings" panose="05000000000000000000" pitchFamily="2" charset="2"/>
              <a:buChar char="ü"/>
            </a:pPr>
            <a:r>
              <a:rPr lang="en-US" sz="2400" dirty="0">
                <a:latin typeface="Times New Roman" panose="02020603050405020304" pitchFamily="18" charset="0"/>
                <a:ea typeface="Calibri" panose="020F0502020204030204" pitchFamily="34" charset="0"/>
              </a:rPr>
              <a:t>Translating the generated phonetics to the  English phrase as a result.</a:t>
            </a:r>
            <a:endParaRPr lang="en-US" sz="2400" b="1" dirty="0">
              <a:effectLst/>
              <a:latin typeface="Cambria (Body)"/>
              <a:ea typeface="MS Mincho" panose="02020609040205080304" pitchFamily="49" charset="-128"/>
              <a:cs typeface="Latha" panose="020B0604020202020204" pitchFamily="34" charset="0"/>
            </a:endParaRPr>
          </a:p>
          <a:p>
            <a:pPr marL="0" indent="0" algn="just">
              <a:lnSpc>
                <a:spcPct val="150000"/>
              </a:lnSpc>
              <a:buNone/>
            </a:pPr>
            <a:endParaRPr lang="en-US" sz="2400" b="1" dirty="0">
              <a:effectLst/>
              <a:latin typeface="Cambria (Body)"/>
              <a:ea typeface="MS Mincho" panose="02020609040205080304" pitchFamily="49" charset="-128"/>
              <a:cs typeface="Latha" panose="020B0604020202020204" pitchFamily="34" charset="0"/>
            </a:endParaRPr>
          </a:p>
          <a:p>
            <a:pPr algn="just">
              <a:lnSpc>
                <a:spcPct val="150000"/>
              </a:lnSpc>
            </a:pPr>
            <a:endParaRPr lang="en-US" sz="2400" dirty="0">
              <a:effectLst/>
              <a:latin typeface="Cambria (Body)"/>
              <a:ea typeface="Times New Roman" panose="02020603050405020304" pitchFamily="18" charset="0"/>
              <a:cs typeface="Latha" panose="020B0604020202020204" pitchFamily="34" charset="0"/>
            </a:endParaRPr>
          </a:p>
          <a:p>
            <a:pPr algn="just">
              <a:lnSpc>
                <a:spcPct val="150000"/>
              </a:lnSpc>
            </a:pPr>
            <a:endParaRPr lang="en-US" sz="2400" dirty="0">
              <a:effectLst/>
              <a:latin typeface="Cambria (Body)"/>
              <a:ea typeface="Times New Roman" panose="02020603050405020304" pitchFamily="18" charset="0"/>
              <a:cs typeface="Latha" panose="020B0604020202020204" pitchFamily="34" charset="0"/>
            </a:endParaRPr>
          </a:p>
          <a:p>
            <a:pPr algn="just"/>
            <a:endParaRPr lang="en-US" dirty="0"/>
          </a:p>
        </p:txBody>
      </p:sp>
      <p:sp>
        <p:nvSpPr>
          <p:cNvPr id="4" name="Rectangle 3">
            <a:extLst>
              <a:ext uri="{FF2B5EF4-FFF2-40B4-BE49-F238E27FC236}">
                <a16:creationId xmlns:a16="http://schemas.microsoft.com/office/drawing/2014/main" id="{763741B4-6851-4B5F-9D0C-7A5D25DE023D}"/>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IT19216010</a:t>
            </a:r>
            <a:r>
              <a:rPr lang="en-US" sz="1800" dirty="0">
                <a:solidFill>
                  <a:schemeClr val="tx1"/>
                </a:solidFill>
              </a:rPr>
              <a:t>   |   </a:t>
            </a:r>
            <a:r>
              <a:rPr lang="en-US" b="1" dirty="0">
                <a:solidFill>
                  <a:schemeClr val="tx1"/>
                </a:solidFill>
              </a:rPr>
              <a:t>Herath H.M.C.P. </a:t>
            </a:r>
            <a:r>
              <a:rPr lang="en-US" sz="1800" dirty="0">
                <a:solidFill>
                  <a:schemeClr val="tx1"/>
                </a:solidFill>
              </a:rPr>
              <a:t>|   </a:t>
            </a:r>
            <a:r>
              <a:rPr lang="en-US" dirty="0">
                <a:solidFill>
                  <a:schemeClr val="tx1"/>
                </a:solidFill>
              </a:rPr>
              <a:t>2022-200</a:t>
            </a:r>
            <a:endParaRPr lang="en-US" sz="1800" b="0" dirty="0">
              <a:solidFill>
                <a:schemeClr val="tx1"/>
              </a:solidFill>
            </a:endParaRPr>
          </a:p>
        </p:txBody>
      </p:sp>
      <p:sp>
        <p:nvSpPr>
          <p:cNvPr id="8" name="Title 7">
            <a:extLst>
              <a:ext uri="{FF2B5EF4-FFF2-40B4-BE49-F238E27FC236}">
                <a16:creationId xmlns:a16="http://schemas.microsoft.com/office/drawing/2014/main" id="{5D6F1646-792A-48E8-A8BD-7AA81999419E}"/>
              </a:ext>
            </a:extLst>
          </p:cNvPr>
          <p:cNvSpPr>
            <a:spLocks noGrp="1"/>
          </p:cNvSpPr>
          <p:nvPr>
            <p:ph type="title"/>
          </p:nvPr>
        </p:nvSpPr>
        <p:spPr>
          <a:solidFill>
            <a:schemeClr val="accent2">
              <a:lumMod val="50000"/>
            </a:schemeClr>
          </a:solidFill>
        </p:spPr>
        <p:txBody>
          <a:bodyPr/>
          <a:lstStyle/>
          <a:p>
            <a:r>
              <a:rPr lang="en-US" dirty="0">
                <a:solidFill>
                  <a:schemeClr val="bg1">
                    <a:lumMod val="95000"/>
                  </a:schemeClr>
                </a:solidFill>
              </a:rPr>
              <a:t>Specific and Sub Objectives</a:t>
            </a:r>
          </a:p>
        </p:txBody>
      </p:sp>
      <p:pic>
        <p:nvPicPr>
          <p:cNvPr id="11" name="Picture 10">
            <a:extLst>
              <a:ext uri="{FF2B5EF4-FFF2-40B4-BE49-F238E27FC236}">
                <a16:creationId xmlns:a16="http://schemas.microsoft.com/office/drawing/2014/main" id="{68390755-D4E7-4A96-8795-B9447F3188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20100" y="2386161"/>
            <a:ext cx="2887968" cy="2658764"/>
          </a:xfrm>
          <a:prstGeom prst="rect">
            <a:avLst/>
          </a:prstGeom>
        </p:spPr>
      </p:pic>
    </p:spTree>
    <p:extLst>
      <p:ext uri="{BB962C8B-B14F-4D97-AF65-F5344CB8AC3E}">
        <p14:creationId xmlns:p14="http://schemas.microsoft.com/office/powerpoint/2010/main" val="12575525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AFA4D3-82B3-4C28-A116-4725C9A85F10}"/>
              </a:ext>
            </a:extLst>
          </p:cNvPr>
          <p:cNvSpPr>
            <a:spLocks noGrp="1"/>
          </p:cNvSpPr>
          <p:nvPr>
            <p:ph type="title"/>
          </p:nvPr>
        </p:nvSpPr>
        <p:spPr>
          <a:xfrm>
            <a:off x="762000" y="3032919"/>
            <a:ext cx="4876800" cy="792162"/>
          </a:xfrm>
        </p:spPr>
        <p:txBody>
          <a:bodyPr/>
          <a:lstStyle/>
          <a:p>
            <a:r>
              <a:rPr lang="en-US" b="1" dirty="0"/>
              <a:t>METHODOLOGY</a:t>
            </a:r>
          </a:p>
        </p:txBody>
      </p:sp>
      <p:sp>
        <p:nvSpPr>
          <p:cNvPr id="3" name="Content Placeholder 2">
            <a:extLst>
              <a:ext uri="{FF2B5EF4-FFF2-40B4-BE49-F238E27FC236}">
                <a16:creationId xmlns:a16="http://schemas.microsoft.com/office/drawing/2014/main" id="{1526F033-0A4A-4B82-88D5-E5B99BF066F7}"/>
              </a:ext>
            </a:extLst>
          </p:cNvPr>
          <p:cNvSpPr>
            <a:spLocks noGrp="1"/>
          </p:cNvSpPr>
          <p:nvPr>
            <p:ph idx="1"/>
          </p:nvPr>
        </p:nvSpPr>
        <p:spPr/>
        <p:txBody>
          <a:bodyPr>
            <a:normAutofit/>
          </a:bodyPr>
          <a:lstStyle/>
          <a:p>
            <a:pPr marL="0" indent="0" algn="just">
              <a:lnSpc>
                <a:spcPct val="150000"/>
              </a:lnSpc>
              <a:buNone/>
            </a:pPr>
            <a:endParaRPr lang="en-US" sz="2400" b="1" dirty="0">
              <a:latin typeface="Cambria (Body)"/>
              <a:ea typeface="MS Mincho" panose="02020609040205080304" pitchFamily="49" charset="-128"/>
              <a:cs typeface="Latha" panose="020B0604020202020204" pitchFamily="34" charset="0"/>
            </a:endParaRPr>
          </a:p>
          <a:p>
            <a:pPr marL="0" indent="0" algn="just">
              <a:lnSpc>
                <a:spcPct val="150000"/>
              </a:lnSpc>
              <a:buNone/>
            </a:pPr>
            <a:endParaRPr lang="en-US" sz="2400" b="1" dirty="0">
              <a:effectLst/>
              <a:latin typeface="Cambria (Body)"/>
              <a:ea typeface="MS Mincho" panose="02020609040205080304" pitchFamily="49" charset="-128"/>
              <a:cs typeface="Latha" panose="020B0604020202020204" pitchFamily="34" charset="0"/>
            </a:endParaRPr>
          </a:p>
          <a:p>
            <a:pPr marL="0" indent="0" algn="just">
              <a:lnSpc>
                <a:spcPct val="150000"/>
              </a:lnSpc>
              <a:buNone/>
            </a:pPr>
            <a:endParaRPr lang="en-US" sz="2400" b="1" dirty="0">
              <a:effectLst/>
              <a:latin typeface="Cambria (Body)"/>
              <a:ea typeface="MS Mincho" panose="02020609040205080304" pitchFamily="49" charset="-128"/>
              <a:cs typeface="Latha" panose="020B0604020202020204" pitchFamily="34" charset="0"/>
            </a:endParaRPr>
          </a:p>
          <a:p>
            <a:pPr algn="just">
              <a:lnSpc>
                <a:spcPct val="150000"/>
              </a:lnSpc>
            </a:pPr>
            <a:endParaRPr lang="en-US" sz="2800" dirty="0">
              <a:effectLst/>
              <a:latin typeface="Cambria (Body)"/>
              <a:ea typeface="Times New Roman" panose="02020603050405020304" pitchFamily="18" charset="0"/>
              <a:cs typeface="Latha" panose="020B0604020202020204" pitchFamily="34" charset="0"/>
            </a:endParaRPr>
          </a:p>
          <a:p>
            <a:pPr algn="just">
              <a:lnSpc>
                <a:spcPct val="150000"/>
              </a:lnSpc>
            </a:pPr>
            <a:endParaRPr lang="en-US" sz="2400" dirty="0">
              <a:effectLst/>
              <a:latin typeface="Cambria (Body)"/>
              <a:ea typeface="Times New Roman" panose="02020603050405020304" pitchFamily="18" charset="0"/>
              <a:cs typeface="Latha" panose="020B0604020202020204" pitchFamily="34" charset="0"/>
            </a:endParaRPr>
          </a:p>
          <a:p>
            <a:pPr algn="just"/>
            <a:endParaRPr lang="en-US" dirty="0"/>
          </a:p>
        </p:txBody>
      </p:sp>
      <p:sp>
        <p:nvSpPr>
          <p:cNvPr id="4" name="Rectangle 3">
            <a:extLst>
              <a:ext uri="{FF2B5EF4-FFF2-40B4-BE49-F238E27FC236}">
                <a16:creationId xmlns:a16="http://schemas.microsoft.com/office/drawing/2014/main" id="{763741B4-6851-4B5F-9D0C-7A5D25DE023D}"/>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IT19216010</a:t>
            </a:r>
            <a:r>
              <a:rPr lang="en-US" sz="1800" dirty="0">
                <a:solidFill>
                  <a:schemeClr val="tx1"/>
                </a:solidFill>
              </a:rPr>
              <a:t>   |   </a:t>
            </a:r>
            <a:r>
              <a:rPr lang="en-US" b="1" dirty="0">
                <a:solidFill>
                  <a:schemeClr val="tx1"/>
                </a:solidFill>
              </a:rPr>
              <a:t>Herath H.M.C.P.</a:t>
            </a:r>
            <a:r>
              <a:rPr lang="en-US" sz="1800" dirty="0">
                <a:solidFill>
                  <a:schemeClr val="tx1"/>
                </a:solidFill>
              </a:rPr>
              <a:t> |   </a:t>
            </a:r>
            <a:r>
              <a:rPr lang="en-US" dirty="0">
                <a:solidFill>
                  <a:schemeClr val="tx1"/>
                </a:solidFill>
              </a:rPr>
              <a:t>2022-200</a:t>
            </a:r>
            <a:endParaRPr lang="en-US" sz="1800" b="0" dirty="0">
              <a:solidFill>
                <a:schemeClr val="tx1"/>
              </a:solidFill>
            </a:endParaRPr>
          </a:p>
        </p:txBody>
      </p:sp>
      <p:pic>
        <p:nvPicPr>
          <p:cNvPr id="6" name="Picture 5">
            <a:extLst>
              <a:ext uri="{FF2B5EF4-FFF2-40B4-BE49-F238E27FC236}">
                <a16:creationId xmlns:a16="http://schemas.microsoft.com/office/drawing/2014/main" id="{FB5381B8-0741-406C-A689-821BF964ED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17766" y="1919024"/>
            <a:ext cx="3948645" cy="2993142"/>
          </a:xfrm>
          <a:prstGeom prst="rect">
            <a:avLst/>
          </a:prstGeom>
        </p:spPr>
      </p:pic>
      <p:pic>
        <p:nvPicPr>
          <p:cNvPr id="7" name="Picture 4">
            <a:extLst>
              <a:ext uri="{FF2B5EF4-FFF2-40B4-BE49-F238E27FC236}">
                <a16:creationId xmlns:a16="http://schemas.microsoft.com/office/drawing/2014/main" id="{742C0C88-1FD2-4F23-B53A-07C3CB3C0064}"/>
              </a:ext>
            </a:extLst>
          </p:cNvPr>
          <p:cNvPicPr>
            <a:picLocks noChangeAspect="1"/>
          </p:cNvPicPr>
          <p:nvPr/>
        </p:nvPicPr>
        <p:blipFill>
          <a:blip r:embed="rId3"/>
          <a:stretch>
            <a:fillRect/>
          </a:stretch>
        </p:blipFill>
        <p:spPr>
          <a:xfrm>
            <a:off x="11767204" y="5751"/>
            <a:ext cx="424796" cy="6846498"/>
          </a:xfrm>
          <a:prstGeom prst="rect">
            <a:avLst/>
          </a:prstGeom>
        </p:spPr>
      </p:pic>
    </p:spTree>
    <p:extLst>
      <p:ext uri="{BB962C8B-B14F-4D97-AF65-F5344CB8AC3E}">
        <p14:creationId xmlns:p14="http://schemas.microsoft.com/office/powerpoint/2010/main" val="40181431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7">
            <a:extLst>
              <a:ext uri="{FF2B5EF4-FFF2-40B4-BE49-F238E27FC236}">
                <a16:creationId xmlns:a16="http://schemas.microsoft.com/office/drawing/2014/main" id="{6D56529E-C444-48B2-8FCD-BE611B7AACE2}"/>
              </a:ext>
            </a:extLst>
          </p:cNvPr>
          <p:cNvSpPr>
            <a:spLocks noGrp="1"/>
          </p:cNvSpPr>
          <p:nvPr>
            <p:ph type="title"/>
          </p:nvPr>
        </p:nvSpPr>
        <p:spPr>
          <a:xfrm>
            <a:off x="304800" y="304800"/>
            <a:ext cx="11684000" cy="792162"/>
          </a:xfrm>
          <a:solidFill>
            <a:schemeClr val="accent2">
              <a:lumMod val="50000"/>
            </a:schemeClr>
          </a:solidFill>
        </p:spPr>
        <p:txBody>
          <a:bodyPr/>
          <a:lstStyle/>
          <a:p>
            <a:r>
              <a:rPr lang="en-US" dirty="0">
                <a:solidFill>
                  <a:schemeClr val="bg1">
                    <a:lumMod val="95000"/>
                  </a:schemeClr>
                </a:solidFill>
                <a:latin typeface="Adobe Devanagari"/>
              </a:rPr>
              <a:t>System Overview Diagram</a:t>
            </a:r>
            <a:endParaRPr lang="en-US" dirty="0">
              <a:solidFill>
                <a:schemeClr val="bg1">
                  <a:lumMod val="95000"/>
                </a:schemeClr>
              </a:solidFill>
            </a:endParaRPr>
          </a:p>
        </p:txBody>
      </p:sp>
      <p:pic>
        <p:nvPicPr>
          <p:cNvPr id="7" name="Content Placeholder 6" descr="Diagram&#10;&#10;Description automatically generated">
            <a:extLst>
              <a:ext uri="{FF2B5EF4-FFF2-40B4-BE49-F238E27FC236}">
                <a16:creationId xmlns:a16="http://schemas.microsoft.com/office/drawing/2014/main" id="{FDFD366C-8D43-41A5-A374-FA26FFF0539B}"/>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999770" y="1143000"/>
            <a:ext cx="8294059" cy="5181600"/>
          </a:xfrm>
        </p:spPr>
      </p:pic>
      <p:sp>
        <p:nvSpPr>
          <p:cNvPr id="8" name="Rectangle 7">
            <a:extLst>
              <a:ext uri="{FF2B5EF4-FFF2-40B4-BE49-F238E27FC236}">
                <a16:creationId xmlns:a16="http://schemas.microsoft.com/office/drawing/2014/main" id="{87B9E17E-05F1-49C7-B575-CD2AEDC062F5}"/>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IT19216010</a:t>
            </a:r>
            <a:r>
              <a:rPr lang="en-US" sz="1800" dirty="0">
                <a:solidFill>
                  <a:schemeClr val="tx1"/>
                </a:solidFill>
              </a:rPr>
              <a:t>   |   </a:t>
            </a:r>
            <a:r>
              <a:rPr lang="en-US" b="1" dirty="0">
                <a:solidFill>
                  <a:schemeClr val="tx1"/>
                </a:solidFill>
              </a:rPr>
              <a:t>Herath H.M.C.P. </a:t>
            </a:r>
            <a:r>
              <a:rPr lang="en-US" sz="1800" dirty="0">
                <a:solidFill>
                  <a:schemeClr val="tx1"/>
                </a:solidFill>
              </a:rPr>
              <a:t>|   </a:t>
            </a:r>
            <a:r>
              <a:rPr lang="en-US" sz="1800" b="0" dirty="0">
                <a:solidFill>
                  <a:schemeClr val="tx1"/>
                </a:solidFill>
              </a:rPr>
              <a:t>2022-200</a:t>
            </a:r>
          </a:p>
        </p:txBody>
      </p:sp>
    </p:spTree>
    <p:extLst>
      <p:ext uri="{BB962C8B-B14F-4D97-AF65-F5344CB8AC3E}">
        <p14:creationId xmlns:p14="http://schemas.microsoft.com/office/powerpoint/2010/main" val="2927571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408BF86-52B9-4562-8689-7A368724A0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6496050" cy="6324600"/>
          </a:xfrm>
          <a:prstGeom prst="rect">
            <a:avLst/>
          </a:prstGeom>
        </p:spPr>
      </p:pic>
      <p:sp>
        <p:nvSpPr>
          <p:cNvPr id="2" name="Title 1">
            <a:extLst>
              <a:ext uri="{FF2B5EF4-FFF2-40B4-BE49-F238E27FC236}">
                <a16:creationId xmlns:a16="http://schemas.microsoft.com/office/drawing/2014/main" id="{FDAFA4D3-82B3-4C28-A116-4725C9A85F10}"/>
              </a:ext>
            </a:extLst>
          </p:cNvPr>
          <p:cNvSpPr>
            <a:spLocks noGrp="1"/>
          </p:cNvSpPr>
          <p:nvPr>
            <p:ph type="title"/>
          </p:nvPr>
        </p:nvSpPr>
        <p:spPr>
          <a:xfrm>
            <a:off x="5334000" y="304800"/>
            <a:ext cx="6629400" cy="792162"/>
          </a:xfrm>
          <a:noFill/>
        </p:spPr>
        <p:txBody>
          <a:bodyPr/>
          <a:lstStyle/>
          <a:p>
            <a:r>
              <a:rPr lang="en-US" dirty="0"/>
              <a:t>Research Problem</a:t>
            </a:r>
          </a:p>
        </p:txBody>
      </p:sp>
      <p:sp>
        <p:nvSpPr>
          <p:cNvPr id="3" name="Content Placeholder 2">
            <a:extLst>
              <a:ext uri="{FF2B5EF4-FFF2-40B4-BE49-F238E27FC236}">
                <a16:creationId xmlns:a16="http://schemas.microsoft.com/office/drawing/2014/main" id="{1526F033-0A4A-4B82-88D5-E5B99BF066F7}"/>
              </a:ext>
            </a:extLst>
          </p:cNvPr>
          <p:cNvSpPr>
            <a:spLocks noGrp="1"/>
          </p:cNvSpPr>
          <p:nvPr>
            <p:ph idx="1"/>
          </p:nvPr>
        </p:nvSpPr>
        <p:spPr>
          <a:xfrm>
            <a:off x="4876800" y="1143000"/>
            <a:ext cx="7010400" cy="5181600"/>
          </a:xfrm>
        </p:spPr>
        <p:txBody>
          <a:bodyPr>
            <a:normAutofit fontScale="92500"/>
          </a:bodyPr>
          <a:lstStyle/>
          <a:p>
            <a:pPr algn="just">
              <a:lnSpc>
                <a:spcPct val="150000"/>
              </a:lnSpc>
              <a:buFont typeface="Wingdings" panose="05000000000000000000" pitchFamily="2" charset="2"/>
              <a:buChar char="Ø"/>
            </a:pPr>
            <a:r>
              <a:rPr lang="en-US" sz="2000" dirty="0">
                <a:effectLst/>
                <a:latin typeface="Cambria (Body)"/>
                <a:ea typeface="Times New Roman" panose="02020603050405020304" pitchFamily="18" charset="0"/>
                <a:cs typeface="Latha" panose="020B0604020202020204" pitchFamily="34" charset="0"/>
              </a:rPr>
              <a:t>Major vendors in the tech industry are not focused on local languages like Sinhala [6].</a:t>
            </a:r>
          </a:p>
          <a:p>
            <a:pPr algn="just">
              <a:lnSpc>
                <a:spcPct val="150000"/>
              </a:lnSpc>
              <a:buFont typeface="Wingdings" panose="05000000000000000000" pitchFamily="2" charset="2"/>
              <a:buChar char="Ø"/>
            </a:pPr>
            <a:r>
              <a:rPr lang="en-US" sz="2000" dirty="0">
                <a:latin typeface="Cambria (Body)"/>
                <a:ea typeface="Times New Roman" panose="02020603050405020304" pitchFamily="18" charset="0"/>
                <a:cs typeface="Latha" panose="020B0604020202020204" pitchFamily="34" charset="0"/>
              </a:rPr>
              <a:t>S</a:t>
            </a:r>
            <a:r>
              <a:rPr lang="en-US" sz="2000" dirty="0">
                <a:effectLst/>
                <a:latin typeface="Cambria (Body)"/>
                <a:ea typeface="Times New Roman" panose="02020603050405020304" pitchFamily="18" charset="0"/>
                <a:cs typeface="Latha" panose="020B0604020202020204" pitchFamily="34" charset="0"/>
              </a:rPr>
              <a:t>ome Sri Lankans, are not interested in English voice assistant applications due to accent issues and lack of English literacy.</a:t>
            </a:r>
          </a:p>
          <a:p>
            <a:pPr algn="just">
              <a:lnSpc>
                <a:spcPct val="150000"/>
              </a:lnSpc>
              <a:buFont typeface="Wingdings" panose="05000000000000000000" pitchFamily="2" charset="2"/>
              <a:buChar char="Ø"/>
            </a:pPr>
            <a:r>
              <a:rPr lang="en-US" sz="2000" dirty="0">
                <a:latin typeface="Cambria (Body)"/>
                <a:ea typeface="Times New Roman" panose="02020603050405020304" pitchFamily="18" charset="0"/>
                <a:cs typeface="Latha" panose="020B0604020202020204" pitchFamily="34" charset="0"/>
              </a:rPr>
              <a:t>During stressful situations, people do not like to have responses in foreign languages.</a:t>
            </a:r>
            <a:endParaRPr lang="en-US" sz="2000" dirty="0">
              <a:effectLst/>
              <a:latin typeface="Cambria (Body)"/>
              <a:ea typeface="Times New Roman" panose="02020603050405020304" pitchFamily="18" charset="0"/>
              <a:cs typeface="Latha" panose="020B0604020202020204" pitchFamily="34" charset="0"/>
            </a:endParaRPr>
          </a:p>
          <a:p>
            <a:pPr algn="just">
              <a:lnSpc>
                <a:spcPct val="150000"/>
              </a:lnSpc>
              <a:buFont typeface="Wingdings" panose="05000000000000000000" pitchFamily="2" charset="2"/>
              <a:buChar char="Ø"/>
            </a:pPr>
            <a:r>
              <a:rPr lang="en-US" sz="2000" dirty="0">
                <a:effectLst/>
                <a:latin typeface="Cambria (Body)"/>
                <a:ea typeface="Times New Roman" panose="02020603050405020304" pitchFamily="18" charset="0"/>
                <a:cs typeface="Latha" panose="020B0604020202020204" pitchFamily="34" charset="0"/>
              </a:rPr>
              <a:t>There is no existing automated voice assistant for locals in Sri Lanka.</a:t>
            </a:r>
          </a:p>
          <a:p>
            <a:pPr algn="just">
              <a:lnSpc>
                <a:spcPct val="150000"/>
              </a:lnSpc>
              <a:buFont typeface="Wingdings" panose="05000000000000000000" pitchFamily="2" charset="2"/>
              <a:buChar char="Ø"/>
            </a:pPr>
            <a:r>
              <a:rPr lang="en-US" sz="2000" dirty="0">
                <a:latin typeface="Cambria (Body)"/>
                <a:ea typeface="Times New Roman" panose="02020603050405020304" pitchFamily="18" charset="0"/>
                <a:cs typeface="Latha" panose="020B0604020202020204" pitchFamily="34" charset="0"/>
              </a:rPr>
              <a:t>C</a:t>
            </a:r>
            <a:r>
              <a:rPr lang="en-GB" sz="2000" dirty="0">
                <a:effectLst/>
                <a:latin typeface="Cambria (Body)"/>
                <a:ea typeface="Times New Roman" panose="02020603050405020304" pitchFamily="18" charset="0"/>
                <a:cs typeface="Latha" panose="020B0604020202020204" pitchFamily="34" charset="0"/>
              </a:rPr>
              <a:t>ovid-19 pandemic has caused the distance between relatives and family members. Having a virtual assistant that cares about the users’ feelings will solve that.</a:t>
            </a:r>
            <a:endParaRPr lang="en-US" sz="2000" dirty="0">
              <a:effectLst/>
              <a:latin typeface="Cambria (Body)"/>
              <a:ea typeface="MS Mincho" panose="02020609040205080304" pitchFamily="49" charset="-128"/>
              <a:cs typeface="Latha" panose="020B0604020202020204" pitchFamily="34" charset="0"/>
            </a:endParaRPr>
          </a:p>
          <a:p>
            <a:pPr algn="just">
              <a:lnSpc>
                <a:spcPct val="150000"/>
              </a:lnSpc>
            </a:pPr>
            <a:endParaRPr lang="en-US" sz="2400" dirty="0">
              <a:effectLst/>
              <a:latin typeface="Cambria (Body)"/>
              <a:ea typeface="Times New Roman" panose="02020603050405020304" pitchFamily="18" charset="0"/>
              <a:cs typeface="Latha" panose="020B0604020202020204" pitchFamily="34" charset="0"/>
            </a:endParaRPr>
          </a:p>
          <a:p>
            <a:pPr algn="just">
              <a:lnSpc>
                <a:spcPct val="150000"/>
              </a:lnSpc>
            </a:pPr>
            <a:endParaRPr lang="en-US" sz="2400" dirty="0">
              <a:effectLst/>
              <a:latin typeface="Cambria (Body)"/>
              <a:ea typeface="Times New Roman" panose="02020603050405020304" pitchFamily="18" charset="0"/>
              <a:cs typeface="Latha" panose="020B0604020202020204" pitchFamily="34" charset="0"/>
            </a:endParaRPr>
          </a:p>
          <a:p>
            <a:pPr algn="just"/>
            <a:endParaRPr lang="en-US" dirty="0"/>
          </a:p>
        </p:txBody>
      </p:sp>
    </p:spTree>
    <p:extLst>
      <p:ext uri="{BB962C8B-B14F-4D97-AF65-F5344CB8AC3E}">
        <p14:creationId xmlns:p14="http://schemas.microsoft.com/office/powerpoint/2010/main" val="41236267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526F033-0A4A-4B82-88D5-E5B99BF066F7}"/>
              </a:ext>
            </a:extLst>
          </p:cNvPr>
          <p:cNvSpPr>
            <a:spLocks noGrp="1"/>
          </p:cNvSpPr>
          <p:nvPr>
            <p:ph idx="1"/>
          </p:nvPr>
        </p:nvSpPr>
        <p:spPr>
          <a:xfrm>
            <a:off x="533400" y="1143000"/>
            <a:ext cx="11455400" cy="5181600"/>
          </a:xfrm>
        </p:spPr>
        <p:txBody>
          <a:bodyPr>
            <a:normAutofit/>
          </a:bodyPr>
          <a:lstStyle/>
          <a:p>
            <a:pPr marL="285750" indent="-285750">
              <a:lnSpc>
                <a:spcPct val="150000"/>
              </a:lnSpc>
              <a:buFont typeface="Wingdings"/>
              <a:buChar char="ü"/>
            </a:pPr>
            <a:endParaRPr lang="en-US" sz="2400" dirty="0">
              <a:ea typeface="+mn-lt"/>
              <a:cs typeface="+mn-lt"/>
            </a:endParaRPr>
          </a:p>
          <a:p>
            <a:pPr marL="0" indent="0" algn="just">
              <a:lnSpc>
                <a:spcPct val="150000"/>
              </a:lnSpc>
              <a:buNone/>
            </a:pPr>
            <a:endParaRPr lang="en-US" sz="2400" b="1" dirty="0">
              <a:latin typeface="Cambria (Body)"/>
              <a:ea typeface="MS Mincho" panose="02020609040205080304" pitchFamily="49" charset="-128"/>
              <a:cs typeface="Latha" panose="020B0604020202020204" pitchFamily="34" charset="0"/>
            </a:endParaRPr>
          </a:p>
          <a:p>
            <a:pPr marL="0" indent="0" algn="just">
              <a:lnSpc>
                <a:spcPct val="150000"/>
              </a:lnSpc>
              <a:buNone/>
            </a:pPr>
            <a:endParaRPr lang="en-US" sz="2400" b="1" dirty="0">
              <a:effectLst/>
              <a:latin typeface="Cambria (Body)"/>
              <a:ea typeface="MS Mincho" panose="02020609040205080304" pitchFamily="49" charset="-128"/>
              <a:cs typeface="Latha" panose="020B0604020202020204" pitchFamily="34" charset="0"/>
            </a:endParaRPr>
          </a:p>
          <a:p>
            <a:pPr marL="0" indent="0" algn="just">
              <a:lnSpc>
                <a:spcPct val="150000"/>
              </a:lnSpc>
              <a:buNone/>
            </a:pPr>
            <a:endParaRPr lang="en-US" sz="2400" b="1" dirty="0">
              <a:effectLst/>
              <a:latin typeface="Cambria (Body)"/>
              <a:ea typeface="MS Mincho" panose="02020609040205080304" pitchFamily="49" charset="-128"/>
              <a:cs typeface="Latha" panose="020B0604020202020204" pitchFamily="34" charset="0"/>
            </a:endParaRPr>
          </a:p>
          <a:p>
            <a:pPr algn="just">
              <a:lnSpc>
                <a:spcPct val="150000"/>
              </a:lnSpc>
            </a:pPr>
            <a:endParaRPr lang="en-US" sz="2400" dirty="0">
              <a:effectLst/>
              <a:latin typeface="Cambria (Body)"/>
              <a:ea typeface="Times New Roman" panose="02020603050405020304" pitchFamily="18" charset="0"/>
              <a:cs typeface="Latha" panose="020B0604020202020204" pitchFamily="34" charset="0"/>
            </a:endParaRPr>
          </a:p>
          <a:p>
            <a:pPr algn="just">
              <a:lnSpc>
                <a:spcPct val="150000"/>
              </a:lnSpc>
            </a:pPr>
            <a:endParaRPr lang="en-US" sz="2400" dirty="0">
              <a:effectLst/>
              <a:latin typeface="Cambria (Body)"/>
              <a:ea typeface="Times New Roman" panose="02020603050405020304" pitchFamily="18" charset="0"/>
              <a:cs typeface="Latha" panose="020B0604020202020204" pitchFamily="34" charset="0"/>
            </a:endParaRPr>
          </a:p>
          <a:p>
            <a:pPr algn="just"/>
            <a:endParaRPr lang="en-US" dirty="0"/>
          </a:p>
        </p:txBody>
      </p:sp>
      <p:sp>
        <p:nvSpPr>
          <p:cNvPr id="8" name="Title 7">
            <a:extLst>
              <a:ext uri="{FF2B5EF4-FFF2-40B4-BE49-F238E27FC236}">
                <a16:creationId xmlns:a16="http://schemas.microsoft.com/office/drawing/2014/main" id="{5D6F1646-792A-48E8-A8BD-7AA81999419E}"/>
              </a:ext>
            </a:extLst>
          </p:cNvPr>
          <p:cNvSpPr>
            <a:spLocks noGrp="1"/>
          </p:cNvSpPr>
          <p:nvPr>
            <p:ph type="title"/>
          </p:nvPr>
        </p:nvSpPr>
        <p:spPr>
          <a:solidFill>
            <a:schemeClr val="accent2">
              <a:lumMod val="50000"/>
            </a:schemeClr>
          </a:solidFill>
        </p:spPr>
        <p:txBody>
          <a:bodyPr/>
          <a:lstStyle/>
          <a:p>
            <a:r>
              <a:rPr lang="en-US" dirty="0">
                <a:solidFill>
                  <a:schemeClr val="bg1">
                    <a:lumMod val="95000"/>
                  </a:schemeClr>
                </a:solidFill>
                <a:latin typeface="Adobe Devanagari"/>
              </a:rPr>
              <a:t>Technologies/</a:t>
            </a:r>
            <a:r>
              <a:rPr lang="en-US" dirty="0">
                <a:latin typeface="Adobe Devanagari"/>
              </a:rPr>
              <a:t> </a:t>
            </a:r>
            <a:r>
              <a:rPr lang="en-US" dirty="0">
                <a:solidFill>
                  <a:schemeClr val="bg1">
                    <a:lumMod val="95000"/>
                  </a:schemeClr>
                </a:solidFill>
                <a:latin typeface="Adobe Devanagari"/>
              </a:rPr>
              <a:t>Techniques/ Algorithms</a:t>
            </a:r>
            <a:endParaRPr lang="en-US" dirty="0">
              <a:solidFill>
                <a:schemeClr val="bg1">
                  <a:lumMod val="95000"/>
                </a:schemeClr>
              </a:solidFill>
            </a:endParaRPr>
          </a:p>
        </p:txBody>
      </p:sp>
      <p:sp>
        <p:nvSpPr>
          <p:cNvPr id="5" name="Rectangle 4">
            <a:extLst>
              <a:ext uri="{FF2B5EF4-FFF2-40B4-BE49-F238E27FC236}">
                <a16:creationId xmlns:a16="http://schemas.microsoft.com/office/drawing/2014/main" id="{17F1E929-6233-4B70-AFDC-2A51852D6B3D}"/>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IT19216010</a:t>
            </a:r>
            <a:r>
              <a:rPr lang="en-US" sz="1800" dirty="0">
                <a:solidFill>
                  <a:schemeClr val="tx1"/>
                </a:solidFill>
              </a:rPr>
              <a:t>   |   </a:t>
            </a:r>
            <a:r>
              <a:rPr lang="en-US" b="1" dirty="0" err="1">
                <a:solidFill>
                  <a:schemeClr val="tx1"/>
                </a:solidFill>
              </a:rPr>
              <a:t>Herath</a:t>
            </a:r>
            <a:r>
              <a:rPr lang="en-US" b="1" dirty="0">
                <a:solidFill>
                  <a:schemeClr val="tx1"/>
                </a:solidFill>
              </a:rPr>
              <a:t> H.M.C.P. </a:t>
            </a:r>
            <a:r>
              <a:rPr lang="en-US" sz="1800" dirty="0">
                <a:solidFill>
                  <a:schemeClr val="tx1"/>
                </a:solidFill>
              </a:rPr>
              <a:t>|   </a:t>
            </a:r>
            <a:r>
              <a:rPr lang="en-US" sz="1800" b="0" dirty="0">
                <a:solidFill>
                  <a:schemeClr val="tx1"/>
                </a:solidFill>
              </a:rPr>
              <a:t>2022-200</a:t>
            </a:r>
          </a:p>
        </p:txBody>
      </p:sp>
      <p:sp>
        <p:nvSpPr>
          <p:cNvPr id="6" name="Content Placeholder 2">
            <a:extLst>
              <a:ext uri="{FF2B5EF4-FFF2-40B4-BE49-F238E27FC236}">
                <a16:creationId xmlns:a16="http://schemas.microsoft.com/office/drawing/2014/main" id="{03C6BC67-4053-4994-AA96-40582974BC1B}"/>
              </a:ext>
            </a:extLst>
          </p:cNvPr>
          <p:cNvSpPr txBox="1">
            <a:spLocks/>
          </p:cNvSpPr>
          <p:nvPr/>
        </p:nvSpPr>
        <p:spPr>
          <a:xfrm>
            <a:off x="685800" y="1295400"/>
            <a:ext cx="11455400" cy="5181600"/>
          </a:xfrm>
          <a:prstGeom prst="rect">
            <a:avLst/>
          </a:prstGeom>
        </p:spPr>
        <p:txBody>
          <a:bodyPr vert="horz" lIns="91440" tIns="45720" rIns="91440" bIns="45720" rtlCol="0">
            <a:normAutofit fontScale="550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Wingdings" pitchFamily="2" charset="2"/>
              <a:buChar char="Ø"/>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Wingdings" pitchFamily="2"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None/>
            </a:pPr>
            <a:r>
              <a:rPr lang="en-US" sz="2400" b="1" dirty="0">
                <a:ea typeface="+mn-lt"/>
                <a:cs typeface="+mn-lt"/>
              </a:rPr>
              <a:t>Technologies</a:t>
            </a:r>
          </a:p>
          <a:p>
            <a:pPr>
              <a:lnSpc>
                <a:spcPct val="150000"/>
              </a:lnSpc>
            </a:pPr>
            <a:r>
              <a:rPr lang="en-US" sz="2400" dirty="0">
                <a:ea typeface="+mn-lt"/>
                <a:cs typeface="+mn-lt"/>
              </a:rPr>
              <a:t>Python</a:t>
            </a:r>
          </a:p>
          <a:p>
            <a:pPr>
              <a:lnSpc>
                <a:spcPct val="150000"/>
              </a:lnSpc>
            </a:pPr>
            <a:r>
              <a:rPr lang="en-US" sz="2400" dirty="0">
                <a:ea typeface="+mn-lt"/>
                <a:cs typeface="+mn-lt"/>
              </a:rPr>
              <a:t>Jupiter Notebook</a:t>
            </a:r>
          </a:p>
          <a:p>
            <a:pPr>
              <a:lnSpc>
                <a:spcPct val="150000"/>
              </a:lnSpc>
            </a:pPr>
            <a:r>
              <a:rPr lang="en-US" sz="2400" dirty="0">
                <a:ea typeface="+mn-lt"/>
                <a:cs typeface="+mn-lt"/>
              </a:rPr>
              <a:t>Dart</a:t>
            </a:r>
          </a:p>
          <a:p>
            <a:pPr>
              <a:lnSpc>
                <a:spcPct val="150000"/>
              </a:lnSpc>
            </a:pPr>
            <a:r>
              <a:rPr lang="en-US" sz="2400" dirty="0">
                <a:ea typeface="+mn-lt"/>
                <a:cs typeface="+mn-lt"/>
              </a:rPr>
              <a:t>Flutter</a:t>
            </a:r>
            <a:endParaRPr lang="en-US" sz="1400" dirty="0">
              <a:solidFill>
                <a:srgbClr val="222222"/>
              </a:solidFill>
              <a:latin typeface="Poppins" panose="020B0502040204020203" pitchFamily="2" charset="0"/>
              <a:ea typeface="+mn-lt"/>
              <a:cs typeface="+mn-lt"/>
            </a:endParaRPr>
          </a:p>
          <a:p>
            <a:pPr>
              <a:lnSpc>
                <a:spcPct val="150000"/>
              </a:lnSpc>
            </a:pPr>
            <a:r>
              <a:rPr lang="en-US" sz="2400" dirty="0" err="1">
                <a:ea typeface="+mn-lt"/>
                <a:cs typeface="+mn-lt"/>
              </a:rPr>
              <a:t>Pytorch</a:t>
            </a:r>
            <a:endParaRPr lang="en-US" sz="2400" dirty="0">
              <a:ea typeface="+mn-lt"/>
              <a:cs typeface="+mn-lt"/>
            </a:endParaRPr>
          </a:p>
          <a:p>
            <a:pPr>
              <a:lnSpc>
                <a:spcPct val="150000"/>
              </a:lnSpc>
            </a:pPr>
            <a:r>
              <a:rPr lang="en-US" sz="2400" dirty="0">
                <a:ea typeface="+mn-lt"/>
                <a:cs typeface="+mn-lt"/>
              </a:rPr>
              <a:t>Python libraries </a:t>
            </a:r>
          </a:p>
          <a:p>
            <a:pPr lvl="1">
              <a:lnSpc>
                <a:spcPct val="150000"/>
              </a:lnSpc>
            </a:pPr>
            <a:r>
              <a:rPr lang="en-US" sz="2000" dirty="0">
                <a:ea typeface="+mn-lt"/>
                <a:cs typeface="+mn-lt"/>
              </a:rPr>
              <a:t>TensorFlow</a:t>
            </a:r>
          </a:p>
          <a:p>
            <a:pPr lvl="1">
              <a:lnSpc>
                <a:spcPct val="150000"/>
              </a:lnSpc>
            </a:pPr>
            <a:r>
              <a:rPr lang="en-US" sz="2000" dirty="0">
                <a:ea typeface="+mn-lt"/>
                <a:cs typeface="+mn-lt"/>
              </a:rPr>
              <a:t>NumPy</a:t>
            </a:r>
          </a:p>
          <a:p>
            <a:pPr lvl="1">
              <a:lnSpc>
                <a:spcPct val="150000"/>
              </a:lnSpc>
            </a:pPr>
            <a:r>
              <a:rPr lang="en-US" sz="2000" dirty="0">
                <a:ea typeface="+mn-lt"/>
                <a:cs typeface="+mn-lt"/>
              </a:rPr>
              <a:t>Matplotlib</a:t>
            </a:r>
          </a:p>
          <a:p>
            <a:pPr lvl="1">
              <a:lnSpc>
                <a:spcPct val="150000"/>
              </a:lnSpc>
            </a:pPr>
            <a:r>
              <a:rPr lang="en-US" sz="2000" dirty="0">
                <a:ea typeface="+mn-lt"/>
                <a:cs typeface="+mn-lt"/>
              </a:rPr>
              <a:t>Seaborn</a:t>
            </a:r>
          </a:p>
          <a:p>
            <a:pPr>
              <a:lnSpc>
                <a:spcPct val="150000"/>
              </a:lnSpc>
            </a:pPr>
            <a:r>
              <a:rPr lang="en-US" sz="2400" dirty="0">
                <a:ea typeface="+mn-lt"/>
                <a:cs typeface="+mn-lt"/>
              </a:rPr>
              <a:t>MongoDB/ Firebase</a:t>
            </a:r>
          </a:p>
          <a:p>
            <a:pPr marL="0" indent="0">
              <a:lnSpc>
                <a:spcPct val="150000"/>
              </a:lnSpc>
              <a:buNone/>
            </a:pPr>
            <a:r>
              <a:rPr lang="en-US" sz="2400" b="1" dirty="0">
                <a:ea typeface="+mn-lt"/>
                <a:cs typeface="+mn-lt"/>
              </a:rPr>
              <a:t>Tools</a:t>
            </a:r>
            <a:r>
              <a:rPr lang="en-US" sz="2400" dirty="0">
                <a:ea typeface="+mn-lt"/>
                <a:cs typeface="+mn-lt"/>
              </a:rPr>
              <a:t> </a:t>
            </a:r>
          </a:p>
          <a:p>
            <a:pPr>
              <a:lnSpc>
                <a:spcPct val="150000"/>
              </a:lnSpc>
            </a:pPr>
            <a:r>
              <a:rPr lang="en-US" sz="2400" dirty="0">
                <a:solidFill>
                  <a:schemeClr val="tx1"/>
                </a:solidFill>
                <a:latin typeface="Times New Roman"/>
                <a:ea typeface="+mn-lt"/>
                <a:cs typeface="+mn-lt"/>
              </a:rPr>
              <a:t>Visual studio code, Jupiter notebook, Google </a:t>
            </a:r>
            <a:r>
              <a:rPr lang="en-US" sz="2400" dirty="0" err="1">
                <a:solidFill>
                  <a:schemeClr val="tx1"/>
                </a:solidFill>
                <a:latin typeface="Times New Roman"/>
                <a:ea typeface="+mn-lt"/>
                <a:cs typeface="+mn-lt"/>
              </a:rPr>
              <a:t>Colab</a:t>
            </a:r>
            <a:r>
              <a:rPr lang="en-US" sz="2400" dirty="0">
                <a:solidFill>
                  <a:schemeClr val="tx1"/>
                </a:solidFill>
                <a:latin typeface="Times New Roman"/>
                <a:ea typeface="+mn-lt"/>
                <a:cs typeface="+mn-lt"/>
              </a:rPr>
              <a:t>, Android Studio - IDE</a:t>
            </a:r>
          </a:p>
          <a:p>
            <a:pPr marL="0" indent="0">
              <a:lnSpc>
                <a:spcPct val="150000"/>
              </a:lnSpc>
              <a:buNone/>
            </a:pPr>
            <a:r>
              <a:rPr lang="en-US" sz="2400" b="1" dirty="0">
                <a:ea typeface="+mn-lt"/>
                <a:cs typeface="+mn-lt"/>
              </a:rPr>
              <a:t>Version Control </a:t>
            </a:r>
            <a:r>
              <a:rPr lang="en-US" sz="2400" dirty="0">
                <a:ea typeface="+mn-lt"/>
                <a:cs typeface="+mn-lt"/>
              </a:rPr>
              <a:t>– GitHub</a:t>
            </a:r>
          </a:p>
          <a:p>
            <a:pPr marL="0" indent="0">
              <a:lnSpc>
                <a:spcPct val="150000"/>
              </a:lnSpc>
              <a:buNone/>
            </a:pPr>
            <a:r>
              <a:rPr lang="en-US" sz="2400" dirty="0">
                <a:ea typeface="+mn-lt"/>
                <a:cs typeface="+mn-lt"/>
              </a:rPr>
              <a:t>Long Short-Term Memory(LSTM) algorithm</a:t>
            </a:r>
            <a:endParaRPr lang="en-US" sz="2400" b="1" dirty="0">
              <a:ea typeface="+mn-lt"/>
              <a:cs typeface="+mn-lt"/>
            </a:endParaRPr>
          </a:p>
          <a:p>
            <a:pPr marL="0" indent="0">
              <a:lnSpc>
                <a:spcPct val="150000"/>
              </a:lnSpc>
              <a:buNone/>
            </a:pPr>
            <a:endParaRPr lang="en-US" sz="2400" b="1" dirty="0"/>
          </a:p>
          <a:p>
            <a:pPr marL="0" indent="0" algn="just">
              <a:lnSpc>
                <a:spcPct val="150000"/>
              </a:lnSpc>
              <a:buFont typeface="Arial" pitchFamily="34" charset="0"/>
              <a:buNone/>
            </a:pPr>
            <a:endParaRPr lang="en-US" sz="2400" b="1" dirty="0">
              <a:latin typeface="Cambria (Body)"/>
              <a:ea typeface="MS Mincho" panose="02020609040205080304" pitchFamily="49" charset="-128"/>
              <a:cs typeface="Latha" panose="020B0604020202020204" pitchFamily="34" charset="0"/>
            </a:endParaRPr>
          </a:p>
          <a:p>
            <a:pPr marL="0" indent="0" algn="just">
              <a:lnSpc>
                <a:spcPct val="150000"/>
              </a:lnSpc>
              <a:buFont typeface="Arial" pitchFamily="34" charset="0"/>
              <a:buNone/>
            </a:pPr>
            <a:endParaRPr lang="en-US" sz="2400" b="1" dirty="0">
              <a:latin typeface="Cambria (Body)"/>
              <a:ea typeface="MS Mincho" panose="02020609040205080304" pitchFamily="49" charset="-128"/>
              <a:cs typeface="Latha" panose="020B0604020202020204" pitchFamily="34" charset="0"/>
            </a:endParaRPr>
          </a:p>
          <a:p>
            <a:pPr algn="just">
              <a:lnSpc>
                <a:spcPct val="150000"/>
              </a:lnSpc>
            </a:pPr>
            <a:endParaRPr lang="en-US" sz="2400" dirty="0">
              <a:latin typeface="Cambria (Body)"/>
              <a:ea typeface="Times New Roman" panose="02020603050405020304" pitchFamily="18" charset="0"/>
              <a:cs typeface="Latha" panose="020B0604020202020204" pitchFamily="34" charset="0"/>
            </a:endParaRPr>
          </a:p>
          <a:p>
            <a:pPr algn="just">
              <a:lnSpc>
                <a:spcPct val="150000"/>
              </a:lnSpc>
            </a:pPr>
            <a:endParaRPr lang="en-US" sz="2400" dirty="0">
              <a:latin typeface="Cambria (Body)"/>
              <a:ea typeface="Times New Roman" panose="02020603050405020304" pitchFamily="18" charset="0"/>
              <a:cs typeface="Latha" panose="020B0604020202020204" pitchFamily="34" charset="0"/>
            </a:endParaRPr>
          </a:p>
          <a:p>
            <a:pPr algn="just"/>
            <a:endParaRPr lang="en-US" dirty="0"/>
          </a:p>
        </p:txBody>
      </p:sp>
      <p:pic>
        <p:nvPicPr>
          <p:cNvPr id="4" name="Picture 3" descr="A picture containing text, clipart&#10;&#10;Description automatically generated">
            <a:extLst>
              <a:ext uri="{FF2B5EF4-FFF2-40B4-BE49-F238E27FC236}">
                <a16:creationId xmlns:a16="http://schemas.microsoft.com/office/drawing/2014/main" id="{C095B73E-CD61-4E4E-95F2-A4419481EA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0" y="1081088"/>
            <a:ext cx="4200634" cy="1385887"/>
          </a:xfrm>
          <a:prstGeom prst="rect">
            <a:avLst/>
          </a:prstGeom>
        </p:spPr>
      </p:pic>
      <p:pic>
        <p:nvPicPr>
          <p:cNvPr id="9" name="Picture 8" descr="Logo, icon&#10;&#10;Description automatically generated with medium confidence">
            <a:extLst>
              <a:ext uri="{FF2B5EF4-FFF2-40B4-BE49-F238E27FC236}">
                <a16:creationId xmlns:a16="http://schemas.microsoft.com/office/drawing/2014/main" id="{58C323D6-82A8-4D7D-BA4C-B67CE3A9FD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73131" y="2482849"/>
            <a:ext cx="1275669" cy="1269999"/>
          </a:xfrm>
          <a:prstGeom prst="rect">
            <a:avLst/>
          </a:prstGeom>
        </p:spPr>
      </p:pic>
      <p:pic>
        <p:nvPicPr>
          <p:cNvPr id="11" name="Picture 10" descr="Logo, icon&#10;&#10;Description automatically generated">
            <a:extLst>
              <a:ext uri="{FF2B5EF4-FFF2-40B4-BE49-F238E27FC236}">
                <a16:creationId xmlns:a16="http://schemas.microsoft.com/office/drawing/2014/main" id="{4045675C-566E-4635-BA1D-5F13E4DCE3E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39250" y="2513013"/>
            <a:ext cx="2952750" cy="1552575"/>
          </a:xfrm>
          <a:prstGeom prst="rect">
            <a:avLst/>
          </a:prstGeom>
        </p:spPr>
      </p:pic>
      <p:pic>
        <p:nvPicPr>
          <p:cNvPr id="13" name="Picture 12" descr="Logo&#10;&#10;Description automatically generated">
            <a:extLst>
              <a:ext uri="{FF2B5EF4-FFF2-40B4-BE49-F238E27FC236}">
                <a16:creationId xmlns:a16="http://schemas.microsoft.com/office/drawing/2014/main" id="{7CF27C99-80F1-493B-913A-F874BC8C0D1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53237" y="3516313"/>
            <a:ext cx="3057525" cy="1495425"/>
          </a:xfrm>
          <a:prstGeom prst="rect">
            <a:avLst/>
          </a:prstGeom>
        </p:spPr>
      </p:pic>
      <p:pic>
        <p:nvPicPr>
          <p:cNvPr id="15" name="Picture 14" descr="Icon&#10;&#10;Description automatically generated">
            <a:extLst>
              <a:ext uri="{FF2B5EF4-FFF2-40B4-BE49-F238E27FC236}">
                <a16:creationId xmlns:a16="http://schemas.microsoft.com/office/drawing/2014/main" id="{C77B57A0-86F7-497C-8E2A-69F90970899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43899" y="4466431"/>
            <a:ext cx="2072769" cy="1552576"/>
          </a:xfrm>
          <a:prstGeom prst="rect">
            <a:avLst/>
          </a:prstGeom>
        </p:spPr>
      </p:pic>
    </p:spTree>
    <p:extLst>
      <p:ext uri="{BB962C8B-B14F-4D97-AF65-F5344CB8AC3E}">
        <p14:creationId xmlns:p14="http://schemas.microsoft.com/office/powerpoint/2010/main" val="247801663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526F033-0A4A-4B82-88D5-E5B99BF066F7}"/>
              </a:ext>
            </a:extLst>
          </p:cNvPr>
          <p:cNvSpPr>
            <a:spLocks noGrp="1"/>
          </p:cNvSpPr>
          <p:nvPr>
            <p:ph idx="1"/>
          </p:nvPr>
        </p:nvSpPr>
        <p:spPr>
          <a:xfrm>
            <a:off x="533400" y="1143000"/>
            <a:ext cx="11455400" cy="5181600"/>
          </a:xfrm>
        </p:spPr>
        <p:txBody>
          <a:bodyPr>
            <a:normAutofit fontScale="85000" lnSpcReduction="20000"/>
          </a:bodyPr>
          <a:lstStyle/>
          <a:p>
            <a:pPr marL="285750" indent="-285750">
              <a:lnSpc>
                <a:spcPct val="150000"/>
              </a:lnSpc>
              <a:buFont typeface="Wingdings"/>
              <a:buChar char="ü"/>
            </a:pPr>
            <a:endParaRPr lang="en-US" sz="2400" dirty="0">
              <a:ea typeface="+mn-lt"/>
              <a:cs typeface="+mn-lt"/>
            </a:endParaRPr>
          </a:p>
          <a:p>
            <a:pPr>
              <a:spcBef>
                <a:spcPts val="0"/>
              </a:spcBef>
              <a:buFont typeface="Wingdings" panose="05000000000000000000" pitchFamily="2" charset="2"/>
              <a:buChar char="ü"/>
            </a:pPr>
            <a:r>
              <a:rPr lang="en-US" sz="3100" b="1" dirty="0">
                <a:ea typeface="Cambria"/>
              </a:rPr>
              <a:t>Functional Requirements</a:t>
            </a:r>
            <a:r>
              <a:rPr lang="en-US" dirty="0">
                <a:ea typeface="Cambria"/>
              </a:rPr>
              <a:t> </a:t>
            </a:r>
            <a:endParaRPr lang="en-US" dirty="0">
              <a:ea typeface="+mn-lt"/>
              <a:cs typeface="+mn-lt"/>
            </a:endParaRPr>
          </a:p>
          <a:p>
            <a:pPr lvl="1" algn="just">
              <a:lnSpc>
                <a:spcPct val="120000"/>
              </a:lnSpc>
              <a:spcBef>
                <a:spcPts val="0"/>
              </a:spcBef>
              <a:buFont typeface="Arial" panose="020B0604020202020204" pitchFamily="34" charset="0"/>
              <a:buChar char="•"/>
            </a:pPr>
            <a:r>
              <a:rPr lang="en-US" sz="2700" dirty="0">
                <a:ea typeface="Cambria"/>
              </a:rPr>
              <a:t>Should have a method to gather voice removed phrases.</a:t>
            </a:r>
            <a:endParaRPr lang="en-US" sz="2700" dirty="0">
              <a:ea typeface="+mn-lt"/>
              <a:cs typeface="+mn-lt"/>
            </a:endParaRPr>
          </a:p>
          <a:p>
            <a:pPr lvl="1" algn="just">
              <a:lnSpc>
                <a:spcPct val="120000"/>
              </a:lnSpc>
              <a:spcBef>
                <a:spcPts val="0"/>
              </a:spcBef>
              <a:buFont typeface="Arial" panose="020B0604020202020204" pitchFamily="34" charset="0"/>
              <a:buChar char="•"/>
            </a:pPr>
            <a:r>
              <a:rPr lang="en-US" sz="2700" dirty="0">
                <a:ea typeface="Cambria"/>
              </a:rPr>
              <a:t>Should have a method to </a:t>
            </a:r>
            <a:r>
              <a:rPr lang="en-US" sz="2700" dirty="0">
                <a:solidFill>
                  <a:srgbClr val="202124"/>
                </a:solidFill>
                <a:ea typeface="Cambria"/>
              </a:rPr>
              <a:t>brake Sinhala words to letters.</a:t>
            </a:r>
            <a:endParaRPr lang="en-US" sz="2700" dirty="0">
              <a:solidFill>
                <a:srgbClr val="202124"/>
              </a:solidFill>
              <a:ea typeface="+mn-lt"/>
              <a:cs typeface="+mn-lt"/>
            </a:endParaRPr>
          </a:p>
          <a:p>
            <a:pPr lvl="1" algn="just">
              <a:lnSpc>
                <a:spcPct val="120000"/>
              </a:lnSpc>
              <a:spcBef>
                <a:spcPts val="0"/>
              </a:spcBef>
              <a:buFont typeface="Arial" panose="020B0604020202020204" pitchFamily="34" charset="0"/>
              <a:buChar char="•"/>
            </a:pPr>
            <a:r>
              <a:rPr lang="en-US" sz="2700" dirty="0">
                <a:solidFill>
                  <a:srgbClr val="202124"/>
                </a:solidFill>
                <a:ea typeface="Cambria"/>
              </a:rPr>
              <a:t>Should have a method to  generate phonetics</a:t>
            </a:r>
            <a:r>
              <a:rPr lang="en-US" sz="2700" dirty="0">
                <a:ea typeface="Cambria"/>
              </a:rPr>
              <a:t>.</a:t>
            </a:r>
          </a:p>
          <a:p>
            <a:pPr lvl="1" algn="just">
              <a:lnSpc>
                <a:spcPct val="120000"/>
              </a:lnSpc>
              <a:spcBef>
                <a:spcPts val="0"/>
              </a:spcBef>
              <a:buFont typeface="Arial" panose="020B0604020202020204" pitchFamily="34" charset="0"/>
              <a:buChar char="•"/>
            </a:pPr>
            <a:r>
              <a:rPr lang="en-US" sz="2700" dirty="0">
                <a:solidFill>
                  <a:srgbClr val="202124"/>
                </a:solidFill>
                <a:ea typeface="Cambria"/>
              </a:rPr>
              <a:t>Should have a method to  provide accurate English phrases.</a:t>
            </a:r>
            <a:endParaRPr lang="en-US" sz="2700" dirty="0">
              <a:ea typeface="Cambria"/>
            </a:endParaRPr>
          </a:p>
          <a:p>
            <a:pPr marL="457200" lvl="1" indent="0" algn="just">
              <a:lnSpc>
                <a:spcPct val="120000"/>
              </a:lnSpc>
              <a:spcBef>
                <a:spcPts val="0"/>
              </a:spcBef>
              <a:buNone/>
            </a:pPr>
            <a:endParaRPr lang="en-US" sz="2700" dirty="0">
              <a:ea typeface="+mn-lt"/>
              <a:cs typeface="+mn-lt"/>
            </a:endParaRPr>
          </a:p>
          <a:p>
            <a:pPr marL="0" indent="0" algn="just">
              <a:spcBef>
                <a:spcPts val="0"/>
              </a:spcBef>
              <a:buNone/>
            </a:pPr>
            <a:endParaRPr lang="en-US" sz="3100" dirty="0">
              <a:ea typeface="Cambria"/>
            </a:endParaRPr>
          </a:p>
          <a:p>
            <a:pPr algn="just">
              <a:spcBef>
                <a:spcPts val="0"/>
              </a:spcBef>
              <a:buFont typeface="Wingdings" panose="05000000000000000000" pitchFamily="2" charset="2"/>
              <a:buChar char="ü"/>
            </a:pPr>
            <a:r>
              <a:rPr lang="en-US" sz="3100" b="1" dirty="0">
                <a:ea typeface="Cambria"/>
              </a:rPr>
              <a:t>Non-Functional Requirements</a:t>
            </a:r>
            <a:r>
              <a:rPr lang="en-US" sz="3100" dirty="0">
                <a:ea typeface="Cambria"/>
              </a:rPr>
              <a:t> </a:t>
            </a:r>
            <a:endParaRPr lang="en-US" sz="3100" dirty="0">
              <a:ea typeface="+mn-lt"/>
              <a:cs typeface="+mn-lt"/>
            </a:endParaRPr>
          </a:p>
          <a:p>
            <a:pPr marL="857250" lvl="1" indent="-457200">
              <a:lnSpc>
                <a:spcPct val="107000"/>
              </a:lnSpc>
              <a:spcBef>
                <a:spcPts val="0"/>
              </a:spcBef>
              <a:buFont typeface="Arial" panose="020B0604020202020204" pitchFamily="34" charset="0"/>
              <a:buChar char="•"/>
            </a:pPr>
            <a:r>
              <a:rPr lang="en-US" sz="2700" dirty="0">
                <a:solidFill>
                  <a:srgbClr val="202124"/>
                </a:solidFill>
                <a:ea typeface="Cambria"/>
              </a:rPr>
              <a:t>Efficiency and performance of the generating phonetics.</a:t>
            </a:r>
          </a:p>
          <a:p>
            <a:pPr marL="857250" lvl="1" indent="-457200">
              <a:lnSpc>
                <a:spcPct val="107000"/>
              </a:lnSpc>
              <a:spcBef>
                <a:spcPts val="0"/>
              </a:spcBef>
              <a:spcAft>
                <a:spcPts val="800"/>
              </a:spcAft>
              <a:buFont typeface="Arial" panose="020B0604020202020204" pitchFamily="34" charset="0"/>
              <a:buChar char="•"/>
            </a:pPr>
            <a:r>
              <a:rPr lang="en-US" sz="2700" dirty="0">
                <a:solidFill>
                  <a:srgbClr val="202124"/>
                </a:solidFill>
                <a:ea typeface="Cambria"/>
              </a:rPr>
              <a:t>Accuracy of generated phonetics</a:t>
            </a:r>
          </a:p>
          <a:p>
            <a:pPr marL="0" indent="0" algn="just">
              <a:spcBef>
                <a:spcPts val="0"/>
              </a:spcBef>
              <a:buNone/>
            </a:pPr>
            <a:r>
              <a:rPr lang="en-US" sz="2700" dirty="0">
                <a:ea typeface="Cambria"/>
              </a:rPr>
              <a:t>	</a:t>
            </a:r>
            <a:endParaRPr lang="en-US" sz="2700" dirty="0">
              <a:ea typeface="+mn-lt"/>
              <a:cs typeface="+mn-lt"/>
            </a:endParaRPr>
          </a:p>
          <a:p>
            <a:pPr algn="just">
              <a:spcBef>
                <a:spcPts val="0"/>
              </a:spcBef>
              <a:buFont typeface="Wingdings" panose="05000000000000000000" pitchFamily="2" charset="2"/>
              <a:buChar char="ü"/>
            </a:pPr>
            <a:r>
              <a:rPr lang="en-US" sz="3100" b="1" dirty="0">
                <a:ea typeface="Cambria"/>
              </a:rPr>
              <a:t>User Requirements</a:t>
            </a:r>
            <a:endParaRPr lang="en-US" sz="3100" dirty="0">
              <a:ea typeface="Cambria"/>
            </a:endParaRPr>
          </a:p>
          <a:p>
            <a:pPr lvl="1" algn="just">
              <a:spcBef>
                <a:spcPts val="0"/>
              </a:spcBef>
              <a:buFont typeface="Arial" panose="020B0604020202020204" pitchFamily="34" charset="0"/>
              <a:buChar char="•"/>
            </a:pPr>
            <a:r>
              <a:rPr lang="en-US" sz="2700" dirty="0">
                <a:ea typeface="Cambria"/>
              </a:rPr>
              <a:t>Help to find an accurate answer for the user</a:t>
            </a:r>
          </a:p>
          <a:p>
            <a:pPr lvl="1" algn="just">
              <a:spcBef>
                <a:spcPts val="0"/>
              </a:spcBef>
              <a:buFont typeface="Arial" panose="020B0604020202020204" pitchFamily="34" charset="0"/>
              <a:buChar char="•"/>
            </a:pPr>
            <a:endParaRPr lang="en-US" sz="2700" dirty="0">
              <a:ea typeface="+mn-lt"/>
              <a:cs typeface="+mn-lt"/>
            </a:endParaRPr>
          </a:p>
          <a:p>
            <a:pPr marL="0" indent="0" algn="just">
              <a:lnSpc>
                <a:spcPct val="150000"/>
              </a:lnSpc>
              <a:buNone/>
            </a:pPr>
            <a:endParaRPr lang="en-US" sz="2400" b="1" dirty="0">
              <a:latin typeface="Cambria (Body)"/>
              <a:ea typeface="MS Mincho" panose="02020609040205080304" pitchFamily="49" charset="-128"/>
              <a:cs typeface="Latha" panose="020B0604020202020204" pitchFamily="34" charset="0"/>
            </a:endParaRPr>
          </a:p>
          <a:p>
            <a:pPr marL="0" indent="0" algn="just">
              <a:lnSpc>
                <a:spcPct val="150000"/>
              </a:lnSpc>
              <a:buNone/>
            </a:pPr>
            <a:endParaRPr lang="en-US" sz="2400" b="1" dirty="0">
              <a:effectLst/>
              <a:latin typeface="Cambria (Body)"/>
              <a:ea typeface="MS Mincho" panose="02020609040205080304" pitchFamily="49" charset="-128"/>
              <a:cs typeface="Latha" panose="020B0604020202020204" pitchFamily="34" charset="0"/>
            </a:endParaRPr>
          </a:p>
          <a:p>
            <a:pPr marL="0" indent="0" algn="just">
              <a:lnSpc>
                <a:spcPct val="150000"/>
              </a:lnSpc>
              <a:buNone/>
            </a:pPr>
            <a:endParaRPr lang="en-US" sz="2400" b="1" dirty="0">
              <a:effectLst/>
              <a:latin typeface="Cambria (Body)"/>
              <a:ea typeface="MS Mincho" panose="02020609040205080304" pitchFamily="49" charset="-128"/>
              <a:cs typeface="Latha" panose="020B0604020202020204" pitchFamily="34" charset="0"/>
            </a:endParaRPr>
          </a:p>
          <a:p>
            <a:pPr algn="just">
              <a:lnSpc>
                <a:spcPct val="150000"/>
              </a:lnSpc>
            </a:pPr>
            <a:endParaRPr lang="en-US" sz="2400" dirty="0">
              <a:effectLst/>
              <a:latin typeface="Cambria (Body)"/>
              <a:ea typeface="Times New Roman" panose="02020603050405020304" pitchFamily="18" charset="0"/>
              <a:cs typeface="Latha" panose="020B0604020202020204" pitchFamily="34" charset="0"/>
            </a:endParaRPr>
          </a:p>
          <a:p>
            <a:pPr algn="just">
              <a:lnSpc>
                <a:spcPct val="150000"/>
              </a:lnSpc>
            </a:pPr>
            <a:endParaRPr lang="en-US" sz="2400" dirty="0">
              <a:effectLst/>
              <a:latin typeface="Cambria (Body)"/>
              <a:ea typeface="Times New Roman" panose="02020603050405020304" pitchFamily="18" charset="0"/>
              <a:cs typeface="Latha" panose="020B0604020202020204" pitchFamily="34" charset="0"/>
            </a:endParaRPr>
          </a:p>
          <a:p>
            <a:pPr algn="just"/>
            <a:endParaRPr lang="en-US" dirty="0"/>
          </a:p>
        </p:txBody>
      </p:sp>
      <p:sp>
        <p:nvSpPr>
          <p:cNvPr id="4" name="Rectangle 3">
            <a:extLst>
              <a:ext uri="{FF2B5EF4-FFF2-40B4-BE49-F238E27FC236}">
                <a16:creationId xmlns:a16="http://schemas.microsoft.com/office/drawing/2014/main" id="{763741B4-6851-4B5F-9D0C-7A5D25DE023D}"/>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IT19216010</a:t>
            </a:r>
            <a:r>
              <a:rPr lang="en-US" sz="1800" dirty="0">
                <a:solidFill>
                  <a:schemeClr val="tx1"/>
                </a:solidFill>
              </a:rPr>
              <a:t>   |   </a:t>
            </a:r>
            <a:r>
              <a:rPr lang="en-US" b="1" dirty="0">
                <a:solidFill>
                  <a:schemeClr val="tx1"/>
                </a:solidFill>
              </a:rPr>
              <a:t>Herath H.M.C.P.</a:t>
            </a:r>
            <a:r>
              <a:rPr lang="en-US" sz="1800" b="1" dirty="0">
                <a:solidFill>
                  <a:schemeClr val="tx1"/>
                </a:solidFill>
              </a:rPr>
              <a:t> </a:t>
            </a:r>
            <a:r>
              <a:rPr lang="en-US" sz="1800" dirty="0">
                <a:solidFill>
                  <a:schemeClr val="tx1"/>
                </a:solidFill>
              </a:rPr>
              <a:t>|   </a:t>
            </a:r>
            <a:r>
              <a:rPr lang="en-US" dirty="0">
                <a:solidFill>
                  <a:schemeClr val="tx1"/>
                </a:solidFill>
              </a:rPr>
              <a:t>2022-200</a:t>
            </a:r>
            <a:endParaRPr lang="en-US" sz="1800" b="0" dirty="0">
              <a:solidFill>
                <a:schemeClr val="tx1"/>
              </a:solidFill>
            </a:endParaRPr>
          </a:p>
        </p:txBody>
      </p:sp>
      <p:sp>
        <p:nvSpPr>
          <p:cNvPr id="8" name="Title 7">
            <a:extLst>
              <a:ext uri="{FF2B5EF4-FFF2-40B4-BE49-F238E27FC236}">
                <a16:creationId xmlns:a16="http://schemas.microsoft.com/office/drawing/2014/main" id="{5D6F1646-792A-48E8-A8BD-7AA81999419E}"/>
              </a:ext>
            </a:extLst>
          </p:cNvPr>
          <p:cNvSpPr>
            <a:spLocks noGrp="1"/>
          </p:cNvSpPr>
          <p:nvPr>
            <p:ph type="title"/>
          </p:nvPr>
        </p:nvSpPr>
        <p:spPr>
          <a:solidFill>
            <a:schemeClr val="accent2">
              <a:lumMod val="50000"/>
            </a:schemeClr>
          </a:solidFill>
        </p:spPr>
        <p:txBody>
          <a:bodyPr/>
          <a:lstStyle/>
          <a:p>
            <a:r>
              <a:rPr lang="en-US" dirty="0">
                <a:solidFill>
                  <a:schemeClr val="bg1">
                    <a:lumMod val="95000"/>
                  </a:schemeClr>
                </a:solidFill>
                <a:latin typeface="Adobe Devanagari"/>
              </a:rPr>
              <a:t>Requirements</a:t>
            </a:r>
            <a:endParaRPr lang="en-US" dirty="0">
              <a:solidFill>
                <a:schemeClr val="bg1">
                  <a:lumMod val="95000"/>
                </a:schemeClr>
              </a:solidFill>
            </a:endParaRPr>
          </a:p>
        </p:txBody>
      </p:sp>
    </p:spTree>
    <p:extLst>
      <p:ext uri="{BB962C8B-B14F-4D97-AF65-F5344CB8AC3E}">
        <p14:creationId xmlns:p14="http://schemas.microsoft.com/office/powerpoint/2010/main" val="205585822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132DE3F3-5D24-4F1E-A638-12359E304AA8}"/>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2057400" y="1143000"/>
            <a:ext cx="7790391" cy="5181599"/>
          </a:xfrm>
        </p:spPr>
      </p:pic>
      <p:sp>
        <p:nvSpPr>
          <p:cNvPr id="3" name="Title 7">
            <a:extLst>
              <a:ext uri="{FF2B5EF4-FFF2-40B4-BE49-F238E27FC236}">
                <a16:creationId xmlns:a16="http://schemas.microsoft.com/office/drawing/2014/main" id="{32035B75-D025-4E93-8E9D-E813F3730509}"/>
              </a:ext>
            </a:extLst>
          </p:cNvPr>
          <p:cNvSpPr>
            <a:spLocks noGrp="1"/>
          </p:cNvSpPr>
          <p:nvPr>
            <p:ph type="title"/>
          </p:nvPr>
        </p:nvSpPr>
        <p:spPr>
          <a:xfrm>
            <a:off x="304800" y="304800"/>
            <a:ext cx="11684000" cy="792162"/>
          </a:xfrm>
          <a:solidFill>
            <a:schemeClr val="accent2">
              <a:lumMod val="50000"/>
            </a:schemeClr>
          </a:solidFill>
        </p:spPr>
        <p:txBody>
          <a:bodyPr/>
          <a:lstStyle/>
          <a:p>
            <a:r>
              <a:rPr lang="en-US" dirty="0">
                <a:solidFill>
                  <a:schemeClr val="bg1">
                    <a:lumMod val="95000"/>
                  </a:schemeClr>
                </a:solidFill>
                <a:latin typeface="Adobe Devanagari"/>
              </a:rPr>
              <a:t>Work Breakdown Structure</a:t>
            </a:r>
            <a:endParaRPr lang="en-US" dirty="0">
              <a:solidFill>
                <a:schemeClr val="bg1">
                  <a:lumMod val="95000"/>
                </a:schemeClr>
              </a:solidFill>
            </a:endParaRPr>
          </a:p>
        </p:txBody>
      </p:sp>
      <p:sp>
        <p:nvSpPr>
          <p:cNvPr id="4" name="Rectangle 3">
            <a:extLst>
              <a:ext uri="{FF2B5EF4-FFF2-40B4-BE49-F238E27FC236}">
                <a16:creationId xmlns:a16="http://schemas.microsoft.com/office/drawing/2014/main" id="{092AF1FC-4355-4DAC-9BAF-6FD3F090415C}"/>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IT19216010</a:t>
            </a:r>
            <a:r>
              <a:rPr lang="en-US" sz="1800" dirty="0">
                <a:solidFill>
                  <a:schemeClr val="tx1"/>
                </a:solidFill>
              </a:rPr>
              <a:t>   |   </a:t>
            </a:r>
            <a:r>
              <a:rPr lang="en-US" b="1" dirty="0">
                <a:solidFill>
                  <a:schemeClr val="tx1"/>
                </a:solidFill>
              </a:rPr>
              <a:t>Herath H.M.C.P. </a:t>
            </a:r>
            <a:r>
              <a:rPr lang="en-US" sz="1800" dirty="0">
                <a:solidFill>
                  <a:schemeClr val="tx1"/>
                </a:solidFill>
              </a:rPr>
              <a:t>|   </a:t>
            </a:r>
            <a:r>
              <a:rPr lang="en-US" sz="1800" b="0" dirty="0">
                <a:solidFill>
                  <a:schemeClr val="tx1"/>
                </a:solidFill>
              </a:rPr>
              <a:t>2022-200</a:t>
            </a:r>
          </a:p>
        </p:txBody>
      </p:sp>
    </p:spTree>
    <p:extLst>
      <p:ext uri="{BB962C8B-B14F-4D97-AF65-F5344CB8AC3E}">
        <p14:creationId xmlns:p14="http://schemas.microsoft.com/office/powerpoint/2010/main" val="19058404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descr="Table&#10;&#10;Description automatically generated">
            <a:extLst>
              <a:ext uri="{FF2B5EF4-FFF2-40B4-BE49-F238E27FC236}">
                <a16:creationId xmlns:a16="http://schemas.microsoft.com/office/drawing/2014/main" id="{672E9F03-91B7-4D1B-AD07-F2311C05057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68334" y="1204118"/>
            <a:ext cx="11356931" cy="5181600"/>
          </a:xfrm>
        </p:spPr>
      </p:pic>
      <p:sp>
        <p:nvSpPr>
          <p:cNvPr id="7" name="Rectangle 6">
            <a:extLst>
              <a:ext uri="{FF2B5EF4-FFF2-40B4-BE49-F238E27FC236}">
                <a16:creationId xmlns:a16="http://schemas.microsoft.com/office/drawing/2014/main" id="{01A6C281-DD9E-4B49-9680-1E1995AE5868}"/>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IT19216010</a:t>
            </a:r>
            <a:r>
              <a:rPr lang="en-US" sz="1800" dirty="0">
                <a:solidFill>
                  <a:schemeClr val="tx1"/>
                </a:solidFill>
              </a:rPr>
              <a:t>   |   </a:t>
            </a:r>
            <a:r>
              <a:rPr lang="en-US" b="1" dirty="0">
                <a:solidFill>
                  <a:schemeClr val="tx1"/>
                </a:solidFill>
              </a:rPr>
              <a:t>Herath H.M.C.P.</a:t>
            </a:r>
            <a:r>
              <a:rPr lang="en-US" sz="1800" dirty="0">
                <a:solidFill>
                  <a:schemeClr val="tx1"/>
                </a:solidFill>
              </a:rPr>
              <a:t>|   </a:t>
            </a:r>
            <a:r>
              <a:rPr lang="en-US" sz="1800" b="0" dirty="0">
                <a:solidFill>
                  <a:schemeClr val="tx1"/>
                </a:solidFill>
              </a:rPr>
              <a:t>2022-200</a:t>
            </a:r>
          </a:p>
        </p:txBody>
      </p:sp>
      <p:sp>
        <p:nvSpPr>
          <p:cNvPr id="4" name="Title 7">
            <a:extLst>
              <a:ext uri="{FF2B5EF4-FFF2-40B4-BE49-F238E27FC236}">
                <a16:creationId xmlns:a16="http://schemas.microsoft.com/office/drawing/2014/main" id="{8A054FB2-55F0-4514-A089-38D25C604833}"/>
              </a:ext>
            </a:extLst>
          </p:cNvPr>
          <p:cNvSpPr>
            <a:spLocks noGrp="1"/>
          </p:cNvSpPr>
          <p:nvPr>
            <p:ph type="title"/>
          </p:nvPr>
        </p:nvSpPr>
        <p:spPr>
          <a:xfrm>
            <a:off x="304800" y="304800"/>
            <a:ext cx="11684000" cy="792162"/>
          </a:xfrm>
          <a:solidFill>
            <a:schemeClr val="accent2">
              <a:lumMod val="50000"/>
            </a:schemeClr>
          </a:solidFill>
        </p:spPr>
        <p:txBody>
          <a:bodyPr/>
          <a:lstStyle/>
          <a:p>
            <a:r>
              <a:rPr lang="en-US" dirty="0">
                <a:solidFill>
                  <a:schemeClr val="bg1">
                    <a:lumMod val="95000"/>
                  </a:schemeClr>
                </a:solidFill>
              </a:rPr>
              <a:t>Evidence for the competition</a:t>
            </a:r>
          </a:p>
        </p:txBody>
      </p:sp>
    </p:spTree>
    <p:extLst>
      <p:ext uri="{BB962C8B-B14F-4D97-AF65-F5344CB8AC3E}">
        <p14:creationId xmlns:p14="http://schemas.microsoft.com/office/powerpoint/2010/main" val="301754224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1A6C281-DD9E-4B49-9680-1E1995AE5868}"/>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IT19216010</a:t>
            </a:r>
            <a:r>
              <a:rPr lang="en-US" sz="1800" dirty="0">
                <a:solidFill>
                  <a:schemeClr val="tx1"/>
                </a:solidFill>
              </a:rPr>
              <a:t>   |   </a:t>
            </a:r>
            <a:r>
              <a:rPr lang="en-US" b="1" dirty="0">
                <a:solidFill>
                  <a:schemeClr val="tx1"/>
                </a:solidFill>
              </a:rPr>
              <a:t>Herath H.M.C.P.</a:t>
            </a:r>
            <a:r>
              <a:rPr lang="en-US" sz="1800" dirty="0">
                <a:solidFill>
                  <a:schemeClr val="tx1"/>
                </a:solidFill>
              </a:rPr>
              <a:t>|   </a:t>
            </a:r>
            <a:r>
              <a:rPr lang="en-US" sz="1800" b="0" dirty="0">
                <a:solidFill>
                  <a:schemeClr val="tx1"/>
                </a:solidFill>
              </a:rPr>
              <a:t>2022-200</a:t>
            </a:r>
          </a:p>
        </p:txBody>
      </p:sp>
      <p:sp>
        <p:nvSpPr>
          <p:cNvPr id="4" name="Title 7">
            <a:extLst>
              <a:ext uri="{FF2B5EF4-FFF2-40B4-BE49-F238E27FC236}">
                <a16:creationId xmlns:a16="http://schemas.microsoft.com/office/drawing/2014/main" id="{8A054FB2-55F0-4514-A089-38D25C604833}"/>
              </a:ext>
            </a:extLst>
          </p:cNvPr>
          <p:cNvSpPr>
            <a:spLocks noGrp="1"/>
          </p:cNvSpPr>
          <p:nvPr>
            <p:ph type="title"/>
          </p:nvPr>
        </p:nvSpPr>
        <p:spPr>
          <a:xfrm>
            <a:off x="304800" y="304800"/>
            <a:ext cx="11684000" cy="792162"/>
          </a:xfrm>
          <a:solidFill>
            <a:schemeClr val="accent2">
              <a:lumMod val="50000"/>
            </a:schemeClr>
          </a:solidFill>
        </p:spPr>
        <p:txBody>
          <a:bodyPr/>
          <a:lstStyle/>
          <a:p>
            <a:r>
              <a:rPr lang="en-US" dirty="0">
                <a:solidFill>
                  <a:schemeClr val="bg1">
                    <a:lumMod val="95000"/>
                  </a:schemeClr>
                </a:solidFill>
              </a:rPr>
              <a:t>References</a:t>
            </a:r>
          </a:p>
        </p:txBody>
      </p:sp>
      <p:sp>
        <p:nvSpPr>
          <p:cNvPr id="5" name="Content Placeholder 4">
            <a:extLst>
              <a:ext uri="{FF2B5EF4-FFF2-40B4-BE49-F238E27FC236}">
                <a16:creationId xmlns:a16="http://schemas.microsoft.com/office/drawing/2014/main" id="{90BB308E-FE89-42E8-AFE5-7BE7E201FB3B}"/>
              </a:ext>
            </a:extLst>
          </p:cNvPr>
          <p:cNvSpPr>
            <a:spLocks noGrp="1"/>
          </p:cNvSpPr>
          <p:nvPr>
            <p:ph idx="1"/>
          </p:nvPr>
        </p:nvSpPr>
        <p:spPr/>
        <p:txBody>
          <a:bodyPr/>
          <a:lstStyle/>
          <a:p>
            <a:endParaRPr lang="en-US" sz="1800" dirty="0">
              <a:effectLst/>
              <a:latin typeface="Calibri" panose="020F0502020204030204" pitchFamily="34" charset="0"/>
              <a:ea typeface="Calibri" panose="020F0502020204030204" pitchFamily="34" charset="0"/>
              <a:cs typeface="Calibri" panose="020F0502020204030204" pitchFamily="34" charset="0"/>
            </a:endParaRPr>
          </a:p>
          <a:p>
            <a:pPr marL="0" indent="0">
              <a:buNone/>
            </a:pPr>
            <a:r>
              <a:rPr lang="en-US" sz="2200" dirty="0">
                <a:latin typeface="Calibri" panose="020F0502020204030204" pitchFamily="34" charset="0"/>
                <a:ea typeface="Calibri" panose="020F0502020204030204" pitchFamily="34" charset="0"/>
                <a:cs typeface="Calibri" panose="020F0502020204030204" pitchFamily="34" charset="0"/>
              </a:rPr>
              <a:t>[1] D. D. S. </a:t>
            </a:r>
            <a:r>
              <a:rPr lang="en-US" sz="2200" dirty="0" err="1">
                <a:latin typeface="Calibri" panose="020F0502020204030204" pitchFamily="34" charset="0"/>
                <a:ea typeface="Calibri" panose="020F0502020204030204" pitchFamily="34" charset="0"/>
                <a:cs typeface="Calibri" panose="020F0502020204030204" pitchFamily="34" charset="0"/>
              </a:rPr>
              <a:t>Rajapakshe</a:t>
            </a:r>
            <a:r>
              <a:rPr lang="en-US" sz="2200" dirty="0">
                <a:latin typeface="Calibri" panose="020F0502020204030204" pitchFamily="34" charset="0"/>
                <a:ea typeface="Calibri" panose="020F0502020204030204" pitchFamily="34" charset="0"/>
                <a:cs typeface="Calibri" panose="020F0502020204030204" pitchFamily="34" charset="0"/>
              </a:rPr>
              <a:t>, K. N. B. </a:t>
            </a:r>
            <a:r>
              <a:rPr lang="en-US" sz="2200" dirty="0" err="1">
                <a:latin typeface="Calibri" panose="020F0502020204030204" pitchFamily="34" charset="0"/>
                <a:ea typeface="Calibri" panose="020F0502020204030204" pitchFamily="34" charset="0"/>
                <a:cs typeface="Calibri" panose="020F0502020204030204" pitchFamily="34" charset="0"/>
              </a:rPr>
              <a:t>Kudawithana</a:t>
            </a:r>
            <a:r>
              <a:rPr lang="en-US" sz="2200" dirty="0">
                <a:latin typeface="Calibri" panose="020F0502020204030204" pitchFamily="34" charset="0"/>
                <a:ea typeface="Calibri" panose="020F0502020204030204" pitchFamily="34" charset="0"/>
                <a:cs typeface="Calibri" panose="020F0502020204030204" pitchFamily="34" charset="0"/>
              </a:rPr>
              <a:t>, U. L. N. P. </a:t>
            </a:r>
            <a:r>
              <a:rPr lang="en-US" sz="2200" dirty="0" err="1">
                <a:latin typeface="Calibri" panose="020F0502020204030204" pitchFamily="34" charset="0"/>
                <a:ea typeface="Calibri" panose="020F0502020204030204" pitchFamily="34" charset="0"/>
                <a:cs typeface="Calibri" panose="020F0502020204030204" pitchFamily="34" charset="0"/>
              </a:rPr>
              <a:t>Uswatte</a:t>
            </a:r>
            <a:r>
              <a:rPr lang="en-US" sz="2200" dirty="0">
                <a:latin typeface="Calibri" panose="020F0502020204030204" pitchFamily="34" charset="0"/>
                <a:ea typeface="Calibri" panose="020F0502020204030204" pitchFamily="34" charset="0"/>
                <a:cs typeface="Calibri" panose="020F0502020204030204" pitchFamily="34" charset="0"/>
              </a:rPr>
              <a:t>, N. A. B. D. </a:t>
            </a:r>
            <a:r>
              <a:rPr lang="en-US" sz="2200" dirty="0" err="1">
                <a:latin typeface="Calibri" panose="020F0502020204030204" pitchFamily="34" charset="0"/>
                <a:ea typeface="Calibri" panose="020F0502020204030204" pitchFamily="34" charset="0"/>
                <a:cs typeface="Calibri" panose="020F0502020204030204" pitchFamily="34" charset="0"/>
              </a:rPr>
              <a:t>Nishshanka</a:t>
            </a:r>
            <a:r>
              <a:rPr lang="en-US" sz="2200" dirty="0">
                <a:latin typeface="Calibri" panose="020F0502020204030204" pitchFamily="34" charset="0"/>
                <a:ea typeface="Calibri" panose="020F0502020204030204" pitchFamily="34" charset="0"/>
                <a:cs typeface="Calibri" panose="020F0502020204030204" pitchFamily="34" charset="0"/>
              </a:rPr>
              <a:t>, A. V. S. </a:t>
            </a:r>
            <a:r>
              <a:rPr lang="en-US" sz="2200" dirty="0" err="1">
                <a:latin typeface="Calibri" panose="020F0502020204030204" pitchFamily="34" charset="0"/>
                <a:ea typeface="Calibri" panose="020F0502020204030204" pitchFamily="34" charset="0"/>
                <a:cs typeface="Calibri" panose="020F0502020204030204" pitchFamily="34" charset="0"/>
              </a:rPr>
              <a:t>Piyawardana</a:t>
            </a:r>
            <a:r>
              <a:rPr lang="en-US" sz="2200" dirty="0">
                <a:latin typeface="Calibri" panose="020F0502020204030204" pitchFamily="34" charset="0"/>
                <a:ea typeface="Calibri" panose="020F0502020204030204" pitchFamily="34" charset="0"/>
                <a:cs typeface="Calibri" panose="020F0502020204030204" pitchFamily="34" charset="0"/>
              </a:rPr>
              <a:t> and K. N. </a:t>
            </a:r>
            <a:r>
              <a:rPr lang="en-US" sz="2200" dirty="0" err="1">
                <a:latin typeface="Calibri" panose="020F0502020204030204" pitchFamily="34" charset="0"/>
                <a:ea typeface="Calibri" panose="020F0502020204030204" pitchFamily="34" charset="0"/>
                <a:cs typeface="Calibri" panose="020F0502020204030204" pitchFamily="34" charset="0"/>
              </a:rPr>
              <a:t>Pulasinghe</a:t>
            </a:r>
            <a:r>
              <a:rPr lang="en-US" sz="2200" dirty="0">
                <a:latin typeface="Calibri" panose="020F0502020204030204" pitchFamily="34" charset="0"/>
                <a:ea typeface="Calibri" panose="020F0502020204030204" pitchFamily="34" charset="0"/>
                <a:cs typeface="Calibri" panose="020F0502020204030204" pitchFamily="34" charset="0"/>
              </a:rPr>
              <a:t>, "Sinhala Conversational Interface for Appointment Management and Medical Advice," 2020 2nd International Conference on Advancements in Computing (ICAC), 2020, pp. 85-90, </a:t>
            </a:r>
            <a:r>
              <a:rPr lang="en-US" sz="2200" dirty="0" err="1">
                <a:latin typeface="Calibri" panose="020F0502020204030204" pitchFamily="34" charset="0"/>
                <a:ea typeface="Calibri" panose="020F0502020204030204" pitchFamily="34" charset="0"/>
                <a:cs typeface="Calibri" panose="020F0502020204030204" pitchFamily="34" charset="0"/>
              </a:rPr>
              <a:t>doi</a:t>
            </a:r>
            <a:r>
              <a:rPr lang="en-US" sz="2200" dirty="0">
                <a:latin typeface="Calibri" panose="020F0502020204030204" pitchFamily="34" charset="0"/>
                <a:ea typeface="Calibri" panose="020F0502020204030204" pitchFamily="34" charset="0"/>
                <a:cs typeface="Calibri" panose="020F0502020204030204" pitchFamily="34" charset="0"/>
              </a:rPr>
              <a:t>: 10.1109/ICAC51239.2020.9357155.</a:t>
            </a:r>
          </a:p>
          <a:p>
            <a:pPr marL="0" indent="0">
              <a:buNone/>
            </a:pPr>
            <a:endParaRPr lang="en-US" sz="2200" dirty="0">
              <a:latin typeface="Calibri" panose="020F0502020204030204" pitchFamily="34" charset="0"/>
              <a:ea typeface="Calibri" panose="020F0502020204030204" pitchFamily="34" charset="0"/>
              <a:cs typeface="Calibri" panose="020F0502020204030204" pitchFamily="34" charset="0"/>
            </a:endParaRPr>
          </a:p>
          <a:p>
            <a:pPr marL="0" indent="0">
              <a:buNone/>
            </a:pPr>
            <a:r>
              <a:rPr lang="en-US" sz="2200" dirty="0">
                <a:effectLst/>
                <a:latin typeface="Calibri" panose="020F0502020204030204" pitchFamily="34" charset="0"/>
                <a:ea typeface="Calibri" panose="020F0502020204030204" pitchFamily="34" charset="0"/>
                <a:cs typeface="Calibri" panose="020F0502020204030204" pitchFamily="34" charset="0"/>
              </a:rPr>
              <a:t>[2] M. </a:t>
            </a:r>
            <a:r>
              <a:rPr lang="en-US" sz="2200" dirty="0" err="1">
                <a:effectLst/>
                <a:latin typeface="Calibri" panose="020F0502020204030204" pitchFamily="34" charset="0"/>
                <a:ea typeface="Calibri" panose="020F0502020204030204" pitchFamily="34" charset="0"/>
                <a:cs typeface="Calibri" panose="020F0502020204030204" pitchFamily="34" charset="0"/>
              </a:rPr>
              <a:t>Punchimudiyanse</a:t>
            </a:r>
            <a:r>
              <a:rPr lang="en-US" sz="2200" dirty="0">
                <a:effectLst/>
                <a:latin typeface="Calibri" panose="020F0502020204030204" pitchFamily="34" charset="0"/>
                <a:ea typeface="Calibri" panose="020F0502020204030204" pitchFamily="34" charset="0"/>
                <a:cs typeface="Calibri" panose="020F0502020204030204" pitchFamily="34" charset="0"/>
              </a:rPr>
              <a:t> and R. G. N. </a:t>
            </a:r>
            <a:r>
              <a:rPr lang="en-US" sz="2200" dirty="0" err="1">
                <a:effectLst/>
                <a:latin typeface="Calibri" panose="020F0502020204030204" pitchFamily="34" charset="0"/>
                <a:ea typeface="Calibri" panose="020F0502020204030204" pitchFamily="34" charset="0"/>
                <a:cs typeface="Calibri" panose="020F0502020204030204" pitchFamily="34" charset="0"/>
              </a:rPr>
              <a:t>Meegama</a:t>
            </a:r>
            <a:r>
              <a:rPr lang="en-US" sz="2200" dirty="0">
                <a:effectLst/>
                <a:latin typeface="Calibri" panose="020F0502020204030204" pitchFamily="34" charset="0"/>
                <a:ea typeface="Calibri" panose="020F0502020204030204" pitchFamily="34" charset="0"/>
                <a:cs typeface="Calibri" panose="020F0502020204030204" pitchFamily="34" charset="0"/>
              </a:rPr>
              <a:t>, “Unicode Sinhala and phonetic English bi-directional conversion for Sinhala speech recognizer,” </a:t>
            </a:r>
            <a:r>
              <a:rPr lang="en-US" sz="2200" i="1" dirty="0">
                <a:effectLst/>
                <a:latin typeface="Calibri" panose="020F0502020204030204" pitchFamily="34" charset="0"/>
                <a:ea typeface="Calibri" panose="020F0502020204030204" pitchFamily="34" charset="0"/>
                <a:cs typeface="Calibri" panose="020F0502020204030204" pitchFamily="34" charset="0"/>
              </a:rPr>
              <a:t>2015 IEEE 10th Int. Conf. Ind. Inf. Syst. ICIIS 2015 - Conf. Proc.</a:t>
            </a:r>
            <a:r>
              <a:rPr lang="en-US" sz="2200" dirty="0">
                <a:effectLst/>
                <a:latin typeface="Calibri" panose="020F0502020204030204" pitchFamily="34" charset="0"/>
                <a:ea typeface="Calibri" panose="020F0502020204030204" pitchFamily="34" charset="0"/>
                <a:cs typeface="Calibri" panose="020F0502020204030204" pitchFamily="34" charset="0"/>
              </a:rPr>
              <a:t>, pp. 296–301, 2016, </a:t>
            </a:r>
            <a:r>
              <a:rPr lang="en-US" sz="2200" dirty="0" err="1">
                <a:effectLst/>
                <a:latin typeface="Calibri" panose="020F0502020204030204" pitchFamily="34" charset="0"/>
                <a:ea typeface="Calibri" panose="020F0502020204030204" pitchFamily="34" charset="0"/>
                <a:cs typeface="Calibri" panose="020F0502020204030204" pitchFamily="34" charset="0"/>
              </a:rPr>
              <a:t>doi</a:t>
            </a:r>
            <a:r>
              <a:rPr lang="en-US" sz="2200" dirty="0">
                <a:effectLst/>
                <a:latin typeface="Calibri" panose="020F0502020204030204" pitchFamily="34" charset="0"/>
                <a:ea typeface="Calibri" panose="020F0502020204030204" pitchFamily="34" charset="0"/>
                <a:cs typeface="Calibri" panose="020F0502020204030204" pitchFamily="34" charset="0"/>
              </a:rPr>
              <a:t>: 10.1109/ICIINFS.2015.7399027.</a:t>
            </a:r>
          </a:p>
          <a:p>
            <a:pPr marL="0" indent="0">
              <a:buNone/>
            </a:pPr>
            <a:endParaRPr lang="en-US" sz="22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r>
              <a:rPr lang="en-US" sz="2200" dirty="0">
                <a:effectLst/>
                <a:latin typeface="Calibri" panose="020F0502020204030204" pitchFamily="34" charset="0"/>
                <a:ea typeface="Calibri" panose="020F0502020204030204" pitchFamily="34" charset="0"/>
                <a:cs typeface="Calibri" panose="020F0502020204030204" pitchFamily="34" charset="0"/>
              </a:rPr>
              <a:t>[3]M. S. </a:t>
            </a:r>
            <a:r>
              <a:rPr lang="en-US" sz="2200" dirty="0" err="1">
                <a:effectLst/>
                <a:latin typeface="Calibri" panose="020F0502020204030204" pitchFamily="34" charset="0"/>
                <a:ea typeface="Calibri" panose="020F0502020204030204" pitchFamily="34" charset="0"/>
                <a:cs typeface="Calibri" panose="020F0502020204030204" pitchFamily="34" charset="0"/>
              </a:rPr>
              <a:t>Amarasekara</a:t>
            </a:r>
            <a:r>
              <a:rPr lang="en-US" sz="2200" dirty="0">
                <a:effectLst/>
                <a:latin typeface="Calibri" panose="020F0502020204030204" pitchFamily="34" charset="0"/>
                <a:ea typeface="Calibri" panose="020F0502020204030204" pitchFamily="34" charset="0"/>
                <a:cs typeface="Calibri" panose="020F0502020204030204" pitchFamily="34" charset="0"/>
              </a:rPr>
              <a:t>, K. M. N. S. Bandara, B. V. A. I. </a:t>
            </a:r>
            <a:r>
              <a:rPr lang="en-US" sz="2200" dirty="0" err="1">
                <a:effectLst/>
                <a:latin typeface="Calibri" panose="020F0502020204030204" pitchFamily="34" charset="0"/>
                <a:ea typeface="Calibri" panose="020F0502020204030204" pitchFamily="34" charset="0"/>
                <a:cs typeface="Calibri" panose="020F0502020204030204" pitchFamily="34" charset="0"/>
              </a:rPr>
              <a:t>Vithana</a:t>
            </a:r>
            <a:r>
              <a:rPr lang="en-US" sz="2200" dirty="0">
                <a:effectLst/>
                <a:latin typeface="Calibri" panose="020F0502020204030204" pitchFamily="34" charset="0"/>
                <a:ea typeface="Calibri" panose="020F0502020204030204" pitchFamily="34" charset="0"/>
                <a:cs typeface="Calibri" panose="020F0502020204030204" pitchFamily="34" charset="0"/>
              </a:rPr>
              <a:t>, D. H. De Silva, and A. Jayakody, “Real-time interactive voice communication - For a mute person in Sinhala (RTIVC),” </a:t>
            </a:r>
            <a:r>
              <a:rPr lang="en-US" sz="2200" i="1" dirty="0">
                <a:effectLst/>
                <a:latin typeface="Calibri" panose="020F0502020204030204" pitchFamily="34" charset="0"/>
                <a:ea typeface="Calibri" panose="020F0502020204030204" pitchFamily="34" charset="0"/>
                <a:cs typeface="Calibri" panose="020F0502020204030204" pitchFamily="34" charset="0"/>
              </a:rPr>
              <a:t>Proc. 8th Int. Conf. </a:t>
            </a:r>
            <a:r>
              <a:rPr lang="en-US" sz="2200" i="1" dirty="0" err="1">
                <a:effectLst/>
                <a:latin typeface="Calibri" panose="020F0502020204030204" pitchFamily="34" charset="0"/>
                <a:ea typeface="Calibri" panose="020F0502020204030204" pitchFamily="34" charset="0"/>
                <a:cs typeface="Calibri" panose="020F0502020204030204" pitchFamily="34" charset="0"/>
              </a:rPr>
              <a:t>Comput</a:t>
            </a:r>
            <a:r>
              <a:rPr lang="en-US" sz="2200" i="1" dirty="0">
                <a:effectLst/>
                <a:latin typeface="Calibri" panose="020F0502020204030204" pitchFamily="34" charset="0"/>
                <a:ea typeface="Calibri" panose="020F0502020204030204" pitchFamily="34" charset="0"/>
                <a:cs typeface="Calibri" panose="020F0502020204030204" pitchFamily="34" charset="0"/>
              </a:rPr>
              <a:t>. Sci. Educ. ICCSE 2013</a:t>
            </a:r>
            <a:r>
              <a:rPr lang="en-US" sz="2200" dirty="0">
                <a:effectLst/>
                <a:latin typeface="Calibri" panose="020F0502020204030204" pitchFamily="34" charset="0"/>
                <a:ea typeface="Calibri" panose="020F0502020204030204" pitchFamily="34" charset="0"/>
                <a:cs typeface="Calibri" panose="020F0502020204030204" pitchFamily="34" charset="0"/>
              </a:rPr>
              <a:t>, no. </a:t>
            </a:r>
            <a:r>
              <a:rPr lang="en-US" sz="2200" dirty="0" err="1">
                <a:effectLst/>
                <a:latin typeface="Calibri" panose="020F0502020204030204" pitchFamily="34" charset="0"/>
                <a:ea typeface="Calibri" panose="020F0502020204030204" pitchFamily="34" charset="0"/>
                <a:cs typeface="Calibri" panose="020F0502020204030204" pitchFamily="34" charset="0"/>
              </a:rPr>
              <a:t>Iccse</a:t>
            </a:r>
            <a:r>
              <a:rPr lang="en-US" sz="2200" dirty="0">
                <a:effectLst/>
                <a:latin typeface="Calibri" panose="020F0502020204030204" pitchFamily="34" charset="0"/>
                <a:ea typeface="Calibri" panose="020F0502020204030204" pitchFamily="34" charset="0"/>
                <a:cs typeface="Calibri" panose="020F0502020204030204" pitchFamily="34" charset="0"/>
              </a:rPr>
              <a:t>, pp. 671–675, 2013, </a:t>
            </a:r>
            <a:r>
              <a:rPr lang="en-US" sz="2200" dirty="0" err="1">
                <a:effectLst/>
                <a:latin typeface="Calibri" panose="020F0502020204030204" pitchFamily="34" charset="0"/>
                <a:ea typeface="Calibri" panose="020F0502020204030204" pitchFamily="34" charset="0"/>
                <a:cs typeface="Calibri" panose="020F0502020204030204" pitchFamily="34" charset="0"/>
              </a:rPr>
              <a:t>doi</a:t>
            </a:r>
            <a:r>
              <a:rPr lang="en-US" sz="2200" dirty="0">
                <a:effectLst/>
                <a:latin typeface="Calibri" panose="020F0502020204030204" pitchFamily="34" charset="0"/>
                <a:ea typeface="Calibri" panose="020F0502020204030204" pitchFamily="34" charset="0"/>
                <a:cs typeface="Calibri" panose="020F0502020204030204" pitchFamily="34" charset="0"/>
              </a:rPr>
              <a:t>: 10.1109/ICCSE.2013.6553993.</a:t>
            </a:r>
            <a:endParaRPr lang="en-US" sz="22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dirty="0"/>
          </a:p>
          <a:p>
            <a:pPr marL="0" indent="0">
              <a:buNone/>
            </a:pPr>
            <a:endParaRPr lang="en-US" dirty="0"/>
          </a:p>
        </p:txBody>
      </p:sp>
    </p:spTree>
    <p:extLst>
      <p:ext uri="{BB962C8B-B14F-4D97-AF65-F5344CB8AC3E}">
        <p14:creationId xmlns:p14="http://schemas.microsoft.com/office/powerpoint/2010/main" val="8071151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A755AF9-6AEA-4BCA-A1A2-C57A58214B9E}"/>
              </a:ext>
            </a:extLst>
          </p:cNvPr>
          <p:cNvSpPr>
            <a:spLocks noGrp="1"/>
          </p:cNvSpPr>
          <p:nvPr>
            <p:ph type="title"/>
          </p:nvPr>
        </p:nvSpPr>
        <p:spPr/>
        <p:txBody>
          <a:bodyPr>
            <a:normAutofit/>
          </a:bodyPr>
          <a:lstStyle/>
          <a:p>
            <a:r>
              <a:rPr lang="en-US" sz="6000" dirty="0">
                <a:latin typeface="Calibri Light" panose="020F0302020204030204" pitchFamily="34" charset="0"/>
                <a:cs typeface="Calibri Light" panose="020F0302020204030204" pitchFamily="34" charset="0"/>
              </a:rPr>
              <a:t>IT19159768 | Nirash </a:t>
            </a:r>
            <a:r>
              <a:rPr lang="en-US" sz="6000" dirty="0" err="1">
                <a:latin typeface="Calibri Light" panose="020F0302020204030204" pitchFamily="34" charset="0"/>
                <a:cs typeface="Calibri Light" panose="020F0302020204030204" pitchFamily="34" charset="0"/>
              </a:rPr>
              <a:t>J.m.i</a:t>
            </a:r>
            <a:endParaRPr lang="en-US" sz="6000" dirty="0">
              <a:latin typeface="Calibri Light" panose="020F0302020204030204" pitchFamily="34" charset="0"/>
              <a:cs typeface="Calibri Light" panose="020F0302020204030204" pitchFamily="34" charset="0"/>
            </a:endParaRPr>
          </a:p>
        </p:txBody>
      </p:sp>
      <p:sp>
        <p:nvSpPr>
          <p:cNvPr id="4" name="Rectangle 3">
            <a:extLst>
              <a:ext uri="{FF2B5EF4-FFF2-40B4-BE49-F238E27FC236}">
                <a16:creationId xmlns:a16="http://schemas.microsoft.com/office/drawing/2014/main" id="{B3BAACE6-3A32-4B05-86B9-0627EA641BA0}"/>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IT19159768</a:t>
            </a:r>
            <a:r>
              <a:rPr lang="en-US" sz="1800" dirty="0">
                <a:solidFill>
                  <a:schemeClr val="tx1"/>
                </a:solidFill>
              </a:rPr>
              <a:t>   |   </a:t>
            </a:r>
            <a:r>
              <a:rPr lang="en-US" sz="1800" b="1" dirty="0">
                <a:solidFill>
                  <a:schemeClr val="tx1"/>
                </a:solidFill>
              </a:rPr>
              <a:t>Nirash J.M.I.   </a:t>
            </a:r>
            <a:r>
              <a:rPr lang="en-US" sz="1800" dirty="0">
                <a:solidFill>
                  <a:schemeClr val="tx1"/>
                </a:solidFill>
              </a:rPr>
              <a:t>|   </a:t>
            </a:r>
            <a:r>
              <a:rPr lang="en-US" sz="1800" b="0" dirty="0">
                <a:solidFill>
                  <a:schemeClr val="tx1"/>
                </a:solidFill>
              </a:rPr>
              <a:t>2022-200</a:t>
            </a:r>
          </a:p>
        </p:txBody>
      </p:sp>
      <p:pic>
        <p:nvPicPr>
          <p:cNvPr id="3" name="Picture 2">
            <a:extLst>
              <a:ext uri="{FF2B5EF4-FFF2-40B4-BE49-F238E27FC236}">
                <a16:creationId xmlns:a16="http://schemas.microsoft.com/office/drawing/2014/main" id="{47CCC4B6-33DB-4E76-88B5-843DAB41E1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58400" y="0"/>
            <a:ext cx="2133600" cy="2638839"/>
          </a:xfrm>
          <a:prstGeom prst="rect">
            <a:avLst/>
          </a:prstGeom>
        </p:spPr>
      </p:pic>
      <p:sp>
        <p:nvSpPr>
          <p:cNvPr id="8" name="Text Placeholder 5">
            <a:extLst>
              <a:ext uri="{FF2B5EF4-FFF2-40B4-BE49-F238E27FC236}">
                <a16:creationId xmlns:a16="http://schemas.microsoft.com/office/drawing/2014/main" id="{4B43EC49-A1AE-45EF-A9E4-F65D4499B89F}"/>
              </a:ext>
            </a:extLst>
          </p:cNvPr>
          <p:cNvSpPr>
            <a:spLocks noGrp="1"/>
          </p:cNvSpPr>
          <p:nvPr>
            <p:ph type="body" idx="1"/>
          </p:nvPr>
        </p:nvSpPr>
        <p:spPr>
          <a:xfrm>
            <a:off x="963084" y="3733801"/>
            <a:ext cx="10363200" cy="761999"/>
          </a:xfrm>
        </p:spPr>
        <p:txBody>
          <a:bodyPr>
            <a:normAutofit lnSpcReduction="10000"/>
          </a:bodyPr>
          <a:lstStyle/>
          <a:p>
            <a:r>
              <a:rPr lang="en-US" sz="2000" dirty="0">
                <a:solidFill>
                  <a:schemeClr val="bg1">
                    <a:lumMod val="50000"/>
                  </a:schemeClr>
                </a:solidFill>
                <a:latin typeface="Times New Roman" panose="02020603050405020304" pitchFamily="18" charset="0"/>
                <a:cs typeface="Times New Roman" panose="02020603050405020304" pitchFamily="18" charset="0"/>
              </a:rPr>
              <a:t>B.Sc. (Hons) Degree in Information Technology Specialized in</a:t>
            </a:r>
          </a:p>
          <a:p>
            <a:r>
              <a:rPr lang="en-US" sz="2000" dirty="0">
                <a:solidFill>
                  <a:schemeClr val="bg1">
                    <a:lumMod val="50000"/>
                  </a:schemeClr>
                </a:solidFill>
                <a:latin typeface="Times New Roman" panose="02020603050405020304" pitchFamily="18" charset="0"/>
                <a:cs typeface="Times New Roman" panose="02020603050405020304" pitchFamily="18" charset="0"/>
              </a:rPr>
              <a:t>Information Technology </a:t>
            </a:r>
          </a:p>
        </p:txBody>
      </p:sp>
    </p:spTree>
    <p:extLst>
      <p:ext uri="{BB962C8B-B14F-4D97-AF65-F5344CB8AC3E}">
        <p14:creationId xmlns:p14="http://schemas.microsoft.com/office/powerpoint/2010/main" val="256368072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526F033-0A4A-4B82-88D5-E5B99BF066F7}"/>
              </a:ext>
            </a:extLst>
          </p:cNvPr>
          <p:cNvSpPr>
            <a:spLocks noGrp="1"/>
          </p:cNvSpPr>
          <p:nvPr>
            <p:ph idx="1"/>
          </p:nvPr>
        </p:nvSpPr>
        <p:spPr/>
        <p:txBody>
          <a:bodyPr>
            <a:normAutofit/>
          </a:bodyPr>
          <a:lstStyle/>
          <a:p>
            <a:pPr marL="0" indent="0" algn="just">
              <a:lnSpc>
                <a:spcPct val="150000"/>
              </a:lnSpc>
              <a:buNone/>
            </a:pPr>
            <a:endParaRPr lang="en-US" sz="2400" b="1" dirty="0">
              <a:latin typeface="Cambria (Body)"/>
              <a:ea typeface="MS Mincho" panose="02020609040205080304" pitchFamily="49" charset="-128"/>
              <a:cs typeface="Latha" panose="020B0604020202020204" pitchFamily="34" charset="0"/>
            </a:endParaRPr>
          </a:p>
          <a:p>
            <a:pPr marL="0" indent="0" algn="just">
              <a:lnSpc>
                <a:spcPct val="150000"/>
              </a:lnSpc>
              <a:buNone/>
            </a:pPr>
            <a:endParaRPr lang="en-US" sz="2400" b="1" dirty="0">
              <a:effectLst/>
              <a:latin typeface="Cambria (Body)"/>
              <a:ea typeface="MS Mincho" panose="02020609040205080304" pitchFamily="49" charset="-128"/>
              <a:cs typeface="Latha" panose="020B0604020202020204" pitchFamily="34" charset="0"/>
            </a:endParaRPr>
          </a:p>
          <a:p>
            <a:pPr marL="0" indent="0" algn="just">
              <a:lnSpc>
                <a:spcPct val="150000"/>
              </a:lnSpc>
              <a:buNone/>
            </a:pPr>
            <a:endParaRPr lang="en-US" sz="2400" b="1" dirty="0">
              <a:effectLst/>
              <a:latin typeface="Cambria (Body)"/>
              <a:ea typeface="MS Mincho" panose="02020609040205080304" pitchFamily="49" charset="-128"/>
              <a:cs typeface="Latha" panose="020B0604020202020204" pitchFamily="34" charset="0"/>
            </a:endParaRPr>
          </a:p>
          <a:p>
            <a:pPr algn="just">
              <a:lnSpc>
                <a:spcPct val="150000"/>
              </a:lnSpc>
            </a:pPr>
            <a:endParaRPr lang="en-US" sz="2800" dirty="0">
              <a:effectLst/>
              <a:latin typeface="Cambria (Body)"/>
              <a:ea typeface="Times New Roman" panose="02020603050405020304" pitchFamily="18" charset="0"/>
              <a:cs typeface="Latha" panose="020B0604020202020204" pitchFamily="34" charset="0"/>
            </a:endParaRPr>
          </a:p>
          <a:p>
            <a:pPr algn="just">
              <a:lnSpc>
                <a:spcPct val="150000"/>
              </a:lnSpc>
            </a:pPr>
            <a:endParaRPr lang="en-US" sz="2400" dirty="0">
              <a:effectLst/>
              <a:latin typeface="Cambria (Body)"/>
              <a:ea typeface="Times New Roman" panose="02020603050405020304" pitchFamily="18" charset="0"/>
              <a:cs typeface="Latha" panose="020B0604020202020204" pitchFamily="34" charset="0"/>
            </a:endParaRPr>
          </a:p>
          <a:p>
            <a:pPr algn="just"/>
            <a:endParaRPr lang="en-US" dirty="0"/>
          </a:p>
        </p:txBody>
      </p:sp>
      <p:sp>
        <p:nvSpPr>
          <p:cNvPr id="4" name="Rectangle 3">
            <a:extLst>
              <a:ext uri="{FF2B5EF4-FFF2-40B4-BE49-F238E27FC236}">
                <a16:creationId xmlns:a16="http://schemas.microsoft.com/office/drawing/2014/main" id="{763741B4-6851-4B5F-9D0C-7A5D25DE023D}"/>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IT19159768</a:t>
            </a:r>
            <a:r>
              <a:rPr lang="en-US" sz="1800" dirty="0">
                <a:solidFill>
                  <a:schemeClr val="tx1"/>
                </a:solidFill>
              </a:rPr>
              <a:t>   |   </a:t>
            </a:r>
            <a:r>
              <a:rPr lang="en-US" sz="1800" b="1" dirty="0">
                <a:solidFill>
                  <a:schemeClr val="tx1"/>
                </a:solidFill>
              </a:rPr>
              <a:t>Nirash J.M.I   </a:t>
            </a:r>
            <a:r>
              <a:rPr lang="en-US" sz="1800" dirty="0">
                <a:solidFill>
                  <a:schemeClr val="tx1"/>
                </a:solidFill>
              </a:rPr>
              <a:t>|   </a:t>
            </a:r>
            <a:r>
              <a:rPr lang="en-US" dirty="0">
                <a:solidFill>
                  <a:schemeClr val="tx1"/>
                </a:solidFill>
              </a:rPr>
              <a:t>2022-200</a:t>
            </a:r>
            <a:endParaRPr lang="en-US" sz="1800" b="0" dirty="0">
              <a:solidFill>
                <a:schemeClr val="tx1"/>
              </a:solidFill>
            </a:endParaRPr>
          </a:p>
        </p:txBody>
      </p:sp>
      <p:pic>
        <p:nvPicPr>
          <p:cNvPr id="7" name="Picture 4">
            <a:extLst>
              <a:ext uri="{FF2B5EF4-FFF2-40B4-BE49-F238E27FC236}">
                <a16:creationId xmlns:a16="http://schemas.microsoft.com/office/drawing/2014/main" id="{742C0C88-1FD2-4F23-B53A-07C3CB3C0064}"/>
              </a:ext>
            </a:extLst>
          </p:cNvPr>
          <p:cNvPicPr>
            <a:picLocks noChangeAspect="1"/>
          </p:cNvPicPr>
          <p:nvPr/>
        </p:nvPicPr>
        <p:blipFill>
          <a:blip r:embed="rId2"/>
          <a:stretch>
            <a:fillRect/>
          </a:stretch>
        </p:blipFill>
        <p:spPr>
          <a:xfrm>
            <a:off x="11767204" y="5751"/>
            <a:ext cx="424796" cy="6846498"/>
          </a:xfrm>
          <a:prstGeom prst="rect">
            <a:avLst/>
          </a:prstGeom>
        </p:spPr>
      </p:pic>
      <p:pic>
        <p:nvPicPr>
          <p:cNvPr id="8" name="Picture 7">
            <a:extLst>
              <a:ext uri="{FF2B5EF4-FFF2-40B4-BE49-F238E27FC236}">
                <a16:creationId xmlns:a16="http://schemas.microsoft.com/office/drawing/2014/main" id="{9E7893ED-DECC-468A-9D0A-D9C98B9F059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7315200" y="1517879"/>
            <a:ext cx="1676399" cy="3822242"/>
          </a:xfrm>
          <a:prstGeom prst="rect">
            <a:avLst/>
          </a:prstGeom>
        </p:spPr>
      </p:pic>
      <p:sp>
        <p:nvSpPr>
          <p:cNvPr id="9" name="Content Placeholder 2">
            <a:extLst>
              <a:ext uri="{FF2B5EF4-FFF2-40B4-BE49-F238E27FC236}">
                <a16:creationId xmlns:a16="http://schemas.microsoft.com/office/drawing/2014/main" id="{20C58DD8-CB4C-4354-B2FF-2B61805C9E6A}"/>
              </a:ext>
            </a:extLst>
          </p:cNvPr>
          <p:cNvSpPr txBox="1">
            <a:spLocks/>
          </p:cNvSpPr>
          <p:nvPr/>
        </p:nvSpPr>
        <p:spPr>
          <a:xfrm>
            <a:off x="457200" y="1295400"/>
            <a:ext cx="11684000" cy="51816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Wingdings" pitchFamily="2" charset="2"/>
              <a:buChar char="Ø"/>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Wingdings" pitchFamily="2"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lnSpc>
                <a:spcPct val="150000"/>
              </a:lnSpc>
              <a:buFont typeface="Arial" pitchFamily="34" charset="0"/>
              <a:buNone/>
            </a:pPr>
            <a:endParaRPr lang="en-US" sz="2400" b="1" dirty="0">
              <a:latin typeface="Cambria (Body)"/>
              <a:ea typeface="MS Mincho" panose="02020609040205080304" pitchFamily="49" charset="-128"/>
              <a:cs typeface="Latha" panose="020B0604020202020204" pitchFamily="34" charset="0"/>
            </a:endParaRPr>
          </a:p>
          <a:p>
            <a:pPr marL="0" indent="0" algn="just">
              <a:lnSpc>
                <a:spcPct val="150000"/>
              </a:lnSpc>
              <a:buFont typeface="Arial" pitchFamily="34" charset="0"/>
              <a:buNone/>
            </a:pPr>
            <a:endParaRPr lang="en-US" sz="2400" b="1" dirty="0">
              <a:latin typeface="Cambria (Body)"/>
              <a:ea typeface="MS Mincho" panose="02020609040205080304" pitchFamily="49" charset="-128"/>
              <a:cs typeface="Latha" panose="020B0604020202020204" pitchFamily="34" charset="0"/>
            </a:endParaRPr>
          </a:p>
          <a:p>
            <a:pPr marL="0" indent="0" algn="just">
              <a:lnSpc>
                <a:spcPct val="150000"/>
              </a:lnSpc>
              <a:buFont typeface="Arial" pitchFamily="34" charset="0"/>
              <a:buNone/>
            </a:pPr>
            <a:endParaRPr lang="en-US" sz="2400" b="1" dirty="0">
              <a:latin typeface="Cambria (Body)"/>
              <a:ea typeface="MS Mincho" panose="02020609040205080304" pitchFamily="49" charset="-128"/>
              <a:cs typeface="Latha" panose="020B0604020202020204" pitchFamily="34" charset="0"/>
            </a:endParaRPr>
          </a:p>
          <a:p>
            <a:pPr marL="0" indent="0" algn="just">
              <a:lnSpc>
                <a:spcPct val="150000"/>
              </a:lnSpc>
              <a:buFont typeface="Arial" pitchFamily="34" charset="0"/>
              <a:buNone/>
            </a:pPr>
            <a:endParaRPr lang="en-US" sz="2400" dirty="0">
              <a:latin typeface="Cambria (Body)"/>
              <a:ea typeface="Times New Roman" panose="02020603050405020304" pitchFamily="18" charset="0"/>
              <a:cs typeface="Latha" panose="020B0604020202020204" pitchFamily="34" charset="0"/>
            </a:endParaRPr>
          </a:p>
          <a:p>
            <a:pPr marL="914400" lvl="2" indent="0" algn="just">
              <a:lnSpc>
                <a:spcPct val="150000"/>
              </a:lnSpc>
              <a:buFont typeface="Arial" pitchFamily="34" charset="0"/>
              <a:buNone/>
            </a:pPr>
            <a:endParaRPr lang="en-US" sz="1600" dirty="0">
              <a:latin typeface="Cambria (Body)"/>
              <a:ea typeface="Times New Roman" panose="02020603050405020304" pitchFamily="18" charset="0"/>
              <a:cs typeface="Latha" panose="020B0604020202020204" pitchFamily="34" charset="0"/>
            </a:endParaRPr>
          </a:p>
          <a:p>
            <a:pPr marL="914400" lvl="2" indent="0" algn="just">
              <a:buFont typeface="Arial" pitchFamily="34" charset="0"/>
              <a:buNone/>
            </a:pPr>
            <a:r>
              <a:rPr lang="en-US" b="1" dirty="0">
                <a:solidFill>
                  <a:schemeClr val="accent1">
                    <a:lumMod val="50000"/>
                  </a:schemeClr>
                </a:solidFill>
                <a:latin typeface="Cambria (Body)"/>
                <a:ea typeface="Times New Roman" panose="02020603050405020304" pitchFamily="18" charset="0"/>
                <a:cs typeface="Latha" panose="020B0604020202020204" pitchFamily="34" charset="0"/>
              </a:rPr>
              <a:t>Providing accurate voice &amp; outputs</a:t>
            </a:r>
          </a:p>
          <a:p>
            <a:pPr marL="914400" lvl="2" indent="0" algn="just">
              <a:buFont typeface="Arial" pitchFamily="34" charset="0"/>
              <a:buNone/>
            </a:pPr>
            <a:r>
              <a:rPr lang="en-US" b="1" dirty="0">
                <a:solidFill>
                  <a:schemeClr val="accent1">
                    <a:lumMod val="50000"/>
                  </a:schemeClr>
                </a:solidFill>
                <a:latin typeface="Cambria (Body)"/>
                <a:ea typeface="Times New Roman" panose="02020603050405020304" pitchFamily="18" charset="0"/>
                <a:cs typeface="Latha" panose="020B0604020202020204" pitchFamily="34" charset="0"/>
              </a:rPr>
              <a:t>according to the user’s commands</a:t>
            </a:r>
          </a:p>
          <a:p>
            <a:pPr marL="0" indent="0" algn="just">
              <a:buNone/>
            </a:pPr>
            <a:endParaRPr lang="en-US" dirty="0"/>
          </a:p>
        </p:txBody>
      </p:sp>
      <p:sp>
        <p:nvSpPr>
          <p:cNvPr id="11" name="Title 1">
            <a:extLst>
              <a:ext uri="{FF2B5EF4-FFF2-40B4-BE49-F238E27FC236}">
                <a16:creationId xmlns:a16="http://schemas.microsoft.com/office/drawing/2014/main" id="{86C0F60E-13FB-4BD0-9736-0D95AE85EA2C}"/>
              </a:ext>
            </a:extLst>
          </p:cNvPr>
          <p:cNvSpPr>
            <a:spLocks noGrp="1"/>
          </p:cNvSpPr>
          <p:nvPr>
            <p:ph type="title"/>
          </p:nvPr>
        </p:nvSpPr>
        <p:spPr>
          <a:xfrm>
            <a:off x="914400" y="3397624"/>
            <a:ext cx="4876800" cy="792162"/>
          </a:xfrm>
        </p:spPr>
        <p:txBody>
          <a:bodyPr/>
          <a:lstStyle/>
          <a:p>
            <a:r>
              <a:rPr lang="en-US" b="1" dirty="0"/>
              <a:t>INTRODUCTION</a:t>
            </a:r>
          </a:p>
        </p:txBody>
      </p:sp>
    </p:spTree>
    <p:extLst>
      <p:ext uri="{BB962C8B-B14F-4D97-AF65-F5344CB8AC3E}">
        <p14:creationId xmlns:p14="http://schemas.microsoft.com/office/powerpoint/2010/main" val="165375790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526F033-0A4A-4B82-88D5-E5B99BF066F7}"/>
              </a:ext>
            </a:extLst>
          </p:cNvPr>
          <p:cNvSpPr>
            <a:spLocks noGrp="1"/>
          </p:cNvSpPr>
          <p:nvPr>
            <p:ph idx="1"/>
          </p:nvPr>
        </p:nvSpPr>
        <p:spPr>
          <a:xfrm>
            <a:off x="762000" y="1315243"/>
            <a:ext cx="7924800" cy="4800600"/>
          </a:xfrm>
        </p:spPr>
        <p:txBody>
          <a:bodyPr>
            <a:normAutofit fontScale="92500" lnSpcReduction="20000"/>
          </a:bodyPr>
          <a:lstStyle/>
          <a:p>
            <a:pPr marL="0" indent="0">
              <a:lnSpc>
                <a:spcPct val="150000"/>
              </a:lnSpc>
              <a:buNone/>
            </a:pPr>
            <a:endParaRPr lang="en-US" sz="2400" dirty="0">
              <a:ea typeface="+mn-lt"/>
              <a:cs typeface="+mn-lt"/>
            </a:endParaRPr>
          </a:p>
          <a:p>
            <a:pPr marL="285750" indent="-285750">
              <a:lnSpc>
                <a:spcPct val="150000"/>
              </a:lnSpc>
              <a:buFont typeface="Wingdings" panose="05000000000000000000" pitchFamily="2" charset="2"/>
              <a:buChar char="Ø"/>
            </a:pPr>
            <a:r>
              <a:rPr lang="en-US" sz="2000" dirty="0"/>
              <a:t>How to give accurate voice output and text demonstration, in the Sinhala language?</a:t>
            </a:r>
          </a:p>
          <a:p>
            <a:pPr marL="0" indent="0">
              <a:lnSpc>
                <a:spcPct val="150000"/>
              </a:lnSpc>
              <a:buNone/>
            </a:pPr>
            <a:endParaRPr lang="en-US" sz="2000" dirty="0">
              <a:ea typeface="+mn-lt"/>
              <a:cs typeface="+mn-lt"/>
            </a:endParaRPr>
          </a:p>
          <a:p>
            <a:pPr marL="285750" indent="-285750">
              <a:lnSpc>
                <a:spcPct val="150000"/>
              </a:lnSpc>
              <a:buFont typeface="Wingdings" panose="05000000000000000000" pitchFamily="2" charset="2"/>
              <a:buChar char="Ø"/>
            </a:pPr>
            <a:r>
              <a:rPr lang="en-US" sz="2000" dirty="0"/>
              <a:t>How should the answer be given according to the relevant command of the user?</a:t>
            </a:r>
          </a:p>
          <a:p>
            <a:pPr lvl="1">
              <a:lnSpc>
                <a:spcPct val="150000"/>
              </a:lnSpc>
            </a:pPr>
            <a:r>
              <a:rPr lang="en-US" sz="1900" dirty="0"/>
              <a:t>When the user requests an address.</a:t>
            </a:r>
          </a:p>
          <a:p>
            <a:pPr lvl="1">
              <a:lnSpc>
                <a:spcPct val="150000"/>
              </a:lnSpc>
            </a:pPr>
            <a:r>
              <a:rPr lang="en-US" sz="1900" dirty="0"/>
              <a:t>when the user request to open the camera</a:t>
            </a:r>
          </a:p>
          <a:p>
            <a:pPr marL="457200" lvl="1" indent="0">
              <a:lnSpc>
                <a:spcPct val="150000"/>
              </a:lnSpc>
              <a:buNone/>
            </a:pPr>
            <a:endParaRPr lang="en-US" sz="2000" dirty="0">
              <a:ea typeface="+mn-lt"/>
              <a:cs typeface="+mn-lt"/>
            </a:endParaRPr>
          </a:p>
          <a:p>
            <a:pPr marL="285750" indent="-285750">
              <a:lnSpc>
                <a:spcPct val="160000"/>
              </a:lnSpc>
              <a:buFont typeface="Wingdings" panose="05000000000000000000" pitchFamily="2" charset="2"/>
              <a:buChar char="Ø"/>
            </a:pPr>
            <a:r>
              <a:rPr lang="en-US" sz="2000" dirty="0"/>
              <a:t>what are the words that should be filtered and how to demonstrate the relevant answer or answers?</a:t>
            </a:r>
          </a:p>
          <a:p>
            <a:pPr marL="0" indent="0" algn="just">
              <a:lnSpc>
                <a:spcPct val="150000"/>
              </a:lnSpc>
              <a:buNone/>
            </a:pPr>
            <a:endParaRPr lang="en-US" sz="2400" b="1" dirty="0">
              <a:effectLst/>
              <a:latin typeface="Cambria (Body)"/>
              <a:ea typeface="MS Mincho" panose="02020609040205080304" pitchFamily="49" charset="-128"/>
              <a:cs typeface="Latha" panose="020B0604020202020204" pitchFamily="34" charset="0"/>
            </a:endParaRPr>
          </a:p>
          <a:p>
            <a:pPr marL="0" indent="0" algn="just">
              <a:lnSpc>
                <a:spcPct val="150000"/>
              </a:lnSpc>
              <a:buNone/>
            </a:pPr>
            <a:endParaRPr lang="en-US" sz="2400" b="1" dirty="0">
              <a:effectLst/>
              <a:latin typeface="Cambria (Body)"/>
              <a:ea typeface="MS Mincho" panose="02020609040205080304" pitchFamily="49" charset="-128"/>
              <a:cs typeface="Latha" panose="020B0604020202020204" pitchFamily="34" charset="0"/>
            </a:endParaRPr>
          </a:p>
          <a:p>
            <a:pPr algn="just">
              <a:lnSpc>
                <a:spcPct val="150000"/>
              </a:lnSpc>
            </a:pPr>
            <a:endParaRPr lang="en-US" sz="2400" dirty="0">
              <a:effectLst/>
              <a:latin typeface="Cambria (Body)"/>
              <a:ea typeface="Times New Roman" panose="02020603050405020304" pitchFamily="18" charset="0"/>
              <a:cs typeface="Latha" panose="020B0604020202020204" pitchFamily="34" charset="0"/>
            </a:endParaRPr>
          </a:p>
          <a:p>
            <a:pPr algn="just">
              <a:lnSpc>
                <a:spcPct val="150000"/>
              </a:lnSpc>
            </a:pPr>
            <a:endParaRPr lang="en-US" sz="2400" dirty="0">
              <a:effectLst/>
              <a:latin typeface="Cambria (Body)"/>
              <a:ea typeface="Times New Roman" panose="02020603050405020304" pitchFamily="18" charset="0"/>
              <a:cs typeface="Latha" panose="020B0604020202020204" pitchFamily="34" charset="0"/>
            </a:endParaRPr>
          </a:p>
          <a:p>
            <a:pPr algn="just"/>
            <a:endParaRPr lang="en-US" dirty="0"/>
          </a:p>
        </p:txBody>
      </p:sp>
      <p:sp>
        <p:nvSpPr>
          <p:cNvPr id="4" name="Rectangle 3">
            <a:extLst>
              <a:ext uri="{FF2B5EF4-FFF2-40B4-BE49-F238E27FC236}">
                <a16:creationId xmlns:a16="http://schemas.microsoft.com/office/drawing/2014/main" id="{763741B4-6851-4B5F-9D0C-7A5D25DE023D}"/>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IT19159768</a:t>
            </a:r>
            <a:r>
              <a:rPr lang="en-US" sz="1800" dirty="0">
                <a:solidFill>
                  <a:schemeClr val="tx1"/>
                </a:solidFill>
              </a:rPr>
              <a:t>   |   </a:t>
            </a:r>
            <a:r>
              <a:rPr lang="en-US" sz="1800" b="1" dirty="0">
                <a:solidFill>
                  <a:schemeClr val="tx1"/>
                </a:solidFill>
              </a:rPr>
              <a:t>Nirash J.M.I </a:t>
            </a:r>
            <a:r>
              <a:rPr lang="en-US" sz="1800" dirty="0">
                <a:solidFill>
                  <a:schemeClr val="tx1"/>
                </a:solidFill>
              </a:rPr>
              <a:t>|   </a:t>
            </a:r>
            <a:r>
              <a:rPr lang="en-US" dirty="0">
                <a:solidFill>
                  <a:schemeClr val="tx1"/>
                </a:solidFill>
              </a:rPr>
              <a:t>2022-200</a:t>
            </a:r>
            <a:endParaRPr lang="en-US" sz="1800" b="0" dirty="0">
              <a:solidFill>
                <a:schemeClr val="tx1"/>
              </a:solidFill>
            </a:endParaRPr>
          </a:p>
        </p:txBody>
      </p:sp>
      <p:sp>
        <p:nvSpPr>
          <p:cNvPr id="8" name="Title 7">
            <a:extLst>
              <a:ext uri="{FF2B5EF4-FFF2-40B4-BE49-F238E27FC236}">
                <a16:creationId xmlns:a16="http://schemas.microsoft.com/office/drawing/2014/main" id="{5D6F1646-792A-48E8-A8BD-7AA81999419E}"/>
              </a:ext>
            </a:extLst>
          </p:cNvPr>
          <p:cNvSpPr>
            <a:spLocks noGrp="1"/>
          </p:cNvSpPr>
          <p:nvPr>
            <p:ph type="title"/>
          </p:nvPr>
        </p:nvSpPr>
        <p:spPr>
          <a:solidFill>
            <a:schemeClr val="accent2">
              <a:lumMod val="50000"/>
            </a:schemeClr>
          </a:solidFill>
        </p:spPr>
        <p:txBody>
          <a:bodyPr/>
          <a:lstStyle/>
          <a:p>
            <a:r>
              <a:rPr lang="en-US" dirty="0">
                <a:solidFill>
                  <a:schemeClr val="bg1">
                    <a:lumMod val="95000"/>
                  </a:schemeClr>
                </a:solidFill>
                <a:latin typeface="Cambria"/>
              </a:rPr>
              <a:t>Research Questions</a:t>
            </a:r>
            <a:endParaRPr lang="en-US" dirty="0">
              <a:solidFill>
                <a:schemeClr val="bg1">
                  <a:lumMod val="95000"/>
                </a:schemeClr>
              </a:solidFill>
            </a:endParaRPr>
          </a:p>
        </p:txBody>
      </p:sp>
      <p:pic>
        <p:nvPicPr>
          <p:cNvPr id="11" name="Picture 10">
            <a:extLst>
              <a:ext uri="{FF2B5EF4-FFF2-40B4-BE49-F238E27FC236}">
                <a16:creationId xmlns:a16="http://schemas.microsoft.com/office/drawing/2014/main" id="{68390755-D4E7-4A96-8795-B9447F3188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2000" y="1676400"/>
            <a:ext cx="2887968" cy="3941763"/>
          </a:xfrm>
          <a:prstGeom prst="rect">
            <a:avLst/>
          </a:prstGeom>
        </p:spPr>
      </p:pic>
    </p:spTree>
    <p:extLst>
      <p:ext uri="{BB962C8B-B14F-4D97-AF65-F5344CB8AC3E}">
        <p14:creationId xmlns:p14="http://schemas.microsoft.com/office/powerpoint/2010/main" val="207889049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4A7571F7-A2C4-4B46-9CF4-C07CA0E281D2}"/>
              </a:ext>
            </a:extLst>
          </p:cNvPr>
          <p:cNvGraphicFramePr>
            <a:graphicFrameLocks noGrp="1"/>
          </p:cNvGraphicFramePr>
          <p:nvPr>
            <p:extLst>
              <p:ext uri="{D42A27DB-BD31-4B8C-83A1-F6EECF244321}">
                <p14:modId xmlns:p14="http://schemas.microsoft.com/office/powerpoint/2010/main" val="2392597958"/>
              </p:ext>
            </p:extLst>
          </p:nvPr>
        </p:nvGraphicFramePr>
        <p:xfrm>
          <a:off x="304800" y="1353858"/>
          <a:ext cx="5220907" cy="4742142"/>
        </p:xfrm>
        <a:graphic>
          <a:graphicData uri="http://schemas.openxmlformats.org/drawingml/2006/table">
            <a:tbl>
              <a:tblPr firstRow="1" bandRow="1">
                <a:tableStyleId>{5C22544A-7EE6-4342-B048-85BDC9FD1C3A}</a:tableStyleId>
              </a:tblPr>
              <a:tblGrid>
                <a:gridCol w="2438400">
                  <a:extLst>
                    <a:ext uri="{9D8B030D-6E8A-4147-A177-3AD203B41FA5}">
                      <a16:colId xmlns:a16="http://schemas.microsoft.com/office/drawing/2014/main" val="4278848620"/>
                    </a:ext>
                  </a:extLst>
                </a:gridCol>
                <a:gridCol w="533400">
                  <a:extLst>
                    <a:ext uri="{9D8B030D-6E8A-4147-A177-3AD203B41FA5}">
                      <a16:colId xmlns:a16="http://schemas.microsoft.com/office/drawing/2014/main" val="1000223013"/>
                    </a:ext>
                  </a:extLst>
                </a:gridCol>
                <a:gridCol w="533400">
                  <a:extLst>
                    <a:ext uri="{9D8B030D-6E8A-4147-A177-3AD203B41FA5}">
                      <a16:colId xmlns:a16="http://schemas.microsoft.com/office/drawing/2014/main" val="3918978600"/>
                    </a:ext>
                  </a:extLst>
                </a:gridCol>
                <a:gridCol w="499581">
                  <a:extLst>
                    <a:ext uri="{9D8B030D-6E8A-4147-A177-3AD203B41FA5}">
                      <a16:colId xmlns:a16="http://schemas.microsoft.com/office/drawing/2014/main" val="4212624347"/>
                    </a:ext>
                  </a:extLst>
                </a:gridCol>
                <a:gridCol w="1216126">
                  <a:extLst>
                    <a:ext uri="{9D8B030D-6E8A-4147-A177-3AD203B41FA5}">
                      <a16:colId xmlns:a16="http://schemas.microsoft.com/office/drawing/2014/main" val="1457827258"/>
                    </a:ext>
                  </a:extLst>
                </a:gridCol>
              </a:tblGrid>
              <a:tr h="742000">
                <a:tc>
                  <a:txBody>
                    <a:bodyPr/>
                    <a:lstStyle/>
                    <a:p>
                      <a:pPr algn="ctr"/>
                      <a:r>
                        <a:rPr lang="en-US" sz="1600" dirty="0"/>
                        <a:t>Features</a:t>
                      </a:r>
                    </a:p>
                  </a:txBody>
                  <a:tcPr marL="104401" marR="104401" marT="52201" marB="52201"/>
                </a:tc>
                <a:tc>
                  <a:txBody>
                    <a:bodyPr/>
                    <a:lstStyle/>
                    <a:p>
                      <a:pPr algn="ctr"/>
                      <a:r>
                        <a:rPr lang="en-US" sz="1600" dirty="0"/>
                        <a:t>[1]</a:t>
                      </a:r>
                    </a:p>
                  </a:txBody>
                  <a:tcPr marL="104401" marR="104401" marT="52201" marB="52201"/>
                </a:tc>
                <a:tc>
                  <a:txBody>
                    <a:bodyPr/>
                    <a:lstStyle/>
                    <a:p>
                      <a:pPr algn="ctr"/>
                      <a:r>
                        <a:rPr lang="en-US" sz="1600" dirty="0"/>
                        <a:t>[2]</a:t>
                      </a:r>
                    </a:p>
                  </a:txBody>
                  <a:tcPr marL="104401" marR="104401" marT="52201" marB="52201"/>
                </a:tc>
                <a:tc>
                  <a:txBody>
                    <a:bodyPr/>
                    <a:lstStyle/>
                    <a:p>
                      <a:pPr algn="ctr"/>
                      <a:r>
                        <a:rPr lang="en-US" sz="1600" dirty="0"/>
                        <a:t>[3]</a:t>
                      </a:r>
                    </a:p>
                  </a:txBody>
                  <a:tcPr marL="104401" marR="104401" marT="52201" marB="52201"/>
                </a:tc>
                <a:tc>
                  <a:txBody>
                    <a:bodyPr/>
                    <a:lstStyle/>
                    <a:p>
                      <a:pPr algn="ctr"/>
                      <a:r>
                        <a:rPr lang="en-US" sz="1600" dirty="0"/>
                        <a:t>Proposed System </a:t>
                      </a:r>
                    </a:p>
                    <a:p>
                      <a:pPr algn="ctr"/>
                      <a:r>
                        <a:rPr lang="si-LK" sz="1600" dirty="0"/>
                        <a:t>ශ්‍රී </a:t>
                      </a:r>
                      <a:r>
                        <a:rPr lang="en-US" sz="1600" dirty="0"/>
                        <a:t>Voice</a:t>
                      </a:r>
                    </a:p>
                  </a:txBody>
                  <a:tcPr marL="104401" marR="104401" marT="52201" marB="52201"/>
                </a:tc>
                <a:extLst>
                  <a:ext uri="{0D108BD9-81ED-4DB2-BD59-A6C34878D82A}">
                    <a16:rowId xmlns:a16="http://schemas.microsoft.com/office/drawing/2014/main" val="1164206833"/>
                  </a:ext>
                </a:extLst>
              </a:tr>
              <a:tr h="412614">
                <a:tc>
                  <a:txBody>
                    <a:bodyPr/>
                    <a:lstStyle/>
                    <a:p>
                      <a:r>
                        <a:rPr lang="en-US" sz="1600" dirty="0"/>
                        <a:t>Sinhala Language</a:t>
                      </a:r>
                    </a:p>
                  </a:txBody>
                  <a:tcPr marL="104401" marR="104401" marT="52201" marB="52201"/>
                </a:tc>
                <a:tc>
                  <a:txBody>
                    <a:bodyPr/>
                    <a:lstStyle/>
                    <a:p>
                      <a:endParaRPr lang="en-US" sz="1600" dirty="0"/>
                    </a:p>
                  </a:txBody>
                  <a:tcPr marL="104401" marR="104401" marT="52201" marB="52201"/>
                </a:tc>
                <a:tc>
                  <a:txBody>
                    <a:bodyPr/>
                    <a:lstStyle/>
                    <a:p>
                      <a:endParaRPr lang="en-US" sz="1600" dirty="0"/>
                    </a:p>
                  </a:txBody>
                  <a:tcPr marL="104401" marR="104401" marT="52201" marB="52201"/>
                </a:tc>
                <a:tc>
                  <a:txBody>
                    <a:bodyPr/>
                    <a:lstStyle/>
                    <a:p>
                      <a:endParaRPr lang="en-US" sz="1600" dirty="0"/>
                    </a:p>
                  </a:txBody>
                  <a:tcPr marL="104401" marR="104401" marT="52201" marB="52201"/>
                </a:tc>
                <a:tc>
                  <a:txBody>
                    <a:bodyPr/>
                    <a:lstStyle/>
                    <a:p>
                      <a:endParaRPr lang="en-US" sz="1600"/>
                    </a:p>
                  </a:txBody>
                  <a:tcPr marL="104401" marR="104401" marT="52201" marB="52201"/>
                </a:tc>
                <a:extLst>
                  <a:ext uri="{0D108BD9-81ED-4DB2-BD59-A6C34878D82A}">
                    <a16:rowId xmlns:a16="http://schemas.microsoft.com/office/drawing/2014/main" val="3408557536"/>
                  </a:ext>
                </a:extLst>
              </a:tr>
              <a:tr h="381828">
                <a:tc>
                  <a:txBody>
                    <a:bodyPr/>
                    <a:lstStyle/>
                    <a:p>
                      <a:r>
                        <a:rPr lang="en-US" sz="1600" dirty="0"/>
                        <a:t>Text to Sinhala speech</a:t>
                      </a:r>
                    </a:p>
                  </a:txBody>
                  <a:tcPr marL="104401" marR="104401" marT="52201" marB="52201"/>
                </a:tc>
                <a:tc>
                  <a:txBody>
                    <a:bodyPr/>
                    <a:lstStyle/>
                    <a:p>
                      <a:endParaRPr lang="en-US" sz="1600" dirty="0"/>
                    </a:p>
                  </a:txBody>
                  <a:tcPr marL="104401" marR="104401" marT="52201" marB="52201"/>
                </a:tc>
                <a:tc>
                  <a:txBody>
                    <a:bodyPr/>
                    <a:lstStyle/>
                    <a:p>
                      <a:endParaRPr lang="en-US" sz="1600" dirty="0"/>
                    </a:p>
                  </a:txBody>
                  <a:tcPr marL="104401" marR="104401" marT="52201" marB="52201"/>
                </a:tc>
                <a:tc>
                  <a:txBody>
                    <a:bodyPr/>
                    <a:lstStyle/>
                    <a:p>
                      <a:endParaRPr lang="en-US" sz="1600" dirty="0"/>
                    </a:p>
                  </a:txBody>
                  <a:tcPr marL="104401" marR="104401" marT="52201" marB="52201"/>
                </a:tc>
                <a:tc>
                  <a:txBody>
                    <a:bodyPr/>
                    <a:lstStyle/>
                    <a:p>
                      <a:endParaRPr lang="en-US" sz="1600" dirty="0"/>
                    </a:p>
                  </a:txBody>
                  <a:tcPr marL="104401" marR="104401" marT="52201" marB="52201"/>
                </a:tc>
                <a:extLst>
                  <a:ext uri="{0D108BD9-81ED-4DB2-BD59-A6C34878D82A}">
                    <a16:rowId xmlns:a16="http://schemas.microsoft.com/office/drawing/2014/main" val="1163231727"/>
                  </a:ext>
                </a:extLst>
              </a:tr>
              <a:tr h="381000">
                <a:tc>
                  <a:txBody>
                    <a:bodyPr/>
                    <a:lstStyle/>
                    <a:p>
                      <a:r>
                        <a:rPr lang="en-US" sz="1600" dirty="0"/>
                        <a:t>Demonstrate texts in Sinhala</a:t>
                      </a:r>
                    </a:p>
                  </a:txBody>
                  <a:tcPr marL="104401" marR="104401" marT="52201" marB="52201"/>
                </a:tc>
                <a:tc>
                  <a:txBody>
                    <a:bodyPr/>
                    <a:lstStyle/>
                    <a:p>
                      <a:endParaRPr lang="en-US" sz="1600"/>
                    </a:p>
                  </a:txBody>
                  <a:tcPr marL="104401" marR="104401" marT="52201" marB="52201"/>
                </a:tc>
                <a:tc>
                  <a:txBody>
                    <a:bodyPr/>
                    <a:lstStyle/>
                    <a:p>
                      <a:endParaRPr lang="en-US" sz="1600" dirty="0"/>
                    </a:p>
                  </a:txBody>
                  <a:tcPr marL="104401" marR="104401" marT="52201" marB="52201"/>
                </a:tc>
                <a:tc>
                  <a:txBody>
                    <a:bodyPr/>
                    <a:lstStyle/>
                    <a:p>
                      <a:endParaRPr lang="en-US" sz="1600" dirty="0"/>
                    </a:p>
                  </a:txBody>
                  <a:tcPr marL="104401" marR="104401" marT="52201" marB="52201"/>
                </a:tc>
                <a:tc>
                  <a:txBody>
                    <a:bodyPr/>
                    <a:lstStyle/>
                    <a:p>
                      <a:endParaRPr lang="en-US" sz="1600" dirty="0"/>
                    </a:p>
                  </a:txBody>
                  <a:tcPr marL="104401" marR="104401" marT="52201" marB="52201"/>
                </a:tc>
                <a:extLst>
                  <a:ext uri="{0D108BD9-81ED-4DB2-BD59-A6C34878D82A}">
                    <a16:rowId xmlns:a16="http://schemas.microsoft.com/office/drawing/2014/main" val="4241565850"/>
                  </a:ext>
                </a:extLst>
              </a:tr>
              <a:tr h="381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Identify local commands</a:t>
                      </a:r>
                    </a:p>
                  </a:txBody>
                  <a:tcPr marL="104401" marR="104401" marT="52201" marB="52201"/>
                </a:tc>
                <a:tc>
                  <a:txBody>
                    <a:bodyPr/>
                    <a:lstStyle/>
                    <a:p>
                      <a:endParaRPr lang="en-US" sz="1800" dirty="0"/>
                    </a:p>
                  </a:txBody>
                  <a:tcPr marL="104401" marR="104401" marT="52201" marB="52201"/>
                </a:tc>
                <a:tc>
                  <a:txBody>
                    <a:bodyPr/>
                    <a:lstStyle/>
                    <a:p>
                      <a:endParaRPr lang="en-US" sz="1800" dirty="0"/>
                    </a:p>
                  </a:txBody>
                  <a:tcPr marL="104401" marR="104401" marT="52201" marB="52201"/>
                </a:tc>
                <a:tc>
                  <a:txBody>
                    <a:bodyPr/>
                    <a:lstStyle/>
                    <a:p>
                      <a:endParaRPr lang="en-US" sz="1800" dirty="0"/>
                    </a:p>
                  </a:txBody>
                  <a:tcPr marL="104401" marR="104401" marT="52201" marB="52201"/>
                </a:tc>
                <a:tc>
                  <a:txBody>
                    <a:bodyPr/>
                    <a:lstStyle/>
                    <a:p>
                      <a:endParaRPr lang="en-US" sz="1800" dirty="0"/>
                    </a:p>
                  </a:txBody>
                  <a:tcPr marL="104401" marR="104401" marT="52201" marB="52201"/>
                </a:tc>
                <a:extLst>
                  <a:ext uri="{0D108BD9-81ED-4DB2-BD59-A6C34878D82A}">
                    <a16:rowId xmlns:a16="http://schemas.microsoft.com/office/drawing/2014/main" val="631940931"/>
                  </a:ext>
                </a:extLst>
              </a:tr>
              <a:tr h="95453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Access internet according to the Sinhala voice command</a:t>
                      </a:r>
                    </a:p>
                  </a:txBody>
                  <a:tcPr marL="104401" marR="104401" marT="52201" marB="52201"/>
                </a:tc>
                <a:tc>
                  <a:txBody>
                    <a:bodyPr/>
                    <a:lstStyle/>
                    <a:p>
                      <a:endParaRPr lang="en-US" sz="1800"/>
                    </a:p>
                  </a:txBody>
                  <a:tcPr marL="104401" marR="104401" marT="52201" marB="52201"/>
                </a:tc>
                <a:tc>
                  <a:txBody>
                    <a:bodyPr/>
                    <a:lstStyle/>
                    <a:p>
                      <a:endParaRPr lang="en-US" sz="1800" dirty="0"/>
                    </a:p>
                  </a:txBody>
                  <a:tcPr marL="104401" marR="104401" marT="52201" marB="52201"/>
                </a:tc>
                <a:tc>
                  <a:txBody>
                    <a:bodyPr/>
                    <a:lstStyle/>
                    <a:p>
                      <a:endParaRPr lang="en-US" sz="1800" dirty="0"/>
                    </a:p>
                  </a:txBody>
                  <a:tcPr marL="104401" marR="104401" marT="52201" marB="52201"/>
                </a:tc>
                <a:tc>
                  <a:txBody>
                    <a:bodyPr/>
                    <a:lstStyle/>
                    <a:p>
                      <a:endParaRPr lang="en-US" sz="1800" dirty="0"/>
                    </a:p>
                  </a:txBody>
                  <a:tcPr marL="104401" marR="104401" marT="52201" marB="52201"/>
                </a:tc>
                <a:extLst>
                  <a:ext uri="{0D108BD9-81ED-4DB2-BD59-A6C34878D82A}">
                    <a16:rowId xmlns:a16="http://schemas.microsoft.com/office/drawing/2014/main" val="130596770"/>
                  </a:ext>
                </a:extLst>
              </a:tr>
              <a:tr h="50059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Filter the output accordingly</a:t>
                      </a:r>
                    </a:p>
                  </a:txBody>
                  <a:tcPr marL="104401" marR="104401" marT="52201" marB="52201"/>
                </a:tc>
                <a:tc>
                  <a:txBody>
                    <a:bodyPr/>
                    <a:lstStyle/>
                    <a:p>
                      <a:endParaRPr lang="en-US" sz="2400" dirty="0"/>
                    </a:p>
                  </a:txBody>
                  <a:tcPr marL="104401" marR="104401" marT="52201" marB="52201"/>
                </a:tc>
                <a:tc>
                  <a:txBody>
                    <a:bodyPr/>
                    <a:lstStyle/>
                    <a:p>
                      <a:endParaRPr lang="en-US" sz="2400" dirty="0"/>
                    </a:p>
                  </a:txBody>
                  <a:tcPr marL="104401" marR="104401" marT="52201" marB="52201"/>
                </a:tc>
                <a:tc>
                  <a:txBody>
                    <a:bodyPr/>
                    <a:lstStyle/>
                    <a:p>
                      <a:endParaRPr lang="en-US" sz="2400" dirty="0"/>
                    </a:p>
                  </a:txBody>
                  <a:tcPr marL="104401" marR="104401" marT="52201" marB="52201"/>
                </a:tc>
                <a:tc>
                  <a:txBody>
                    <a:bodyPr/>
                    <a:lstStyle/>
                    <a:p>
                      <a:endParaRPr lang="en-US" sz="2400" dirty="0"/>
                    </a:p>
                  </a:txBody>
                  <a:tcPr marL="104401" marR="104401" marT="52201" marB="52201"/>
                </a:tc>
                <a:extLst>
                  <a:ext uri="{0D108BD9-81ED-4DB2-BD59-A6C34878D82A}">
                    <a16:rowId xmlns:a16="http://schemas.microsoft.com/office/drawing/2014/main" val="652079540"/>
                  </a:ext>
                </a:extLst>
              </a:tr>
              <a:tr h="58014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Answer to the given question in Sinhala</a:t>
                      </a:r>
                    </a:p>
                  </a:txBody>
                  <a:tcPr marL="104401" marR="104401" marT="52201" marB="52201"/>
                </a:tc>
                <a:tc>
                  <a:txBody>
                    <a:bodyPr/>
                    <a:lstStyle/>
                    <a:p>
                      <a:endParaRPr lang="en-US" sz="2400"/>
                    </a:p>
                  </a:txBody>
                  <a:tcPr marL="104401" marR="104401" marT="52201" marB="52201"/>
                </a:tc>
                <a:tc>
                  <a:txBody>
                    <a:bodyPr/>
                    <a:lstStyle/>
                    <a:p>
                      <a:endParaRPr lang="en-US" sz="2400"/>
                    </a:p>
                  </a:txBody>
                  <a:tcPr marL="104401" marR="104401" marT="52201" marB="52201"/>
                </a:tc>
                <a:tc>
                  <a:txBody>
                    <a:bodyPr/>
                    <a:lstStyle/>
                    <a:p>
                      <a:endParaRPr lang="en-US" sz="2400"/>
                    </a:p>
                  </a:txBody>
                  <a:tcPr marL="104401" marR="104401" marT="52201" marB="52201"/>
                </a:tc>
                <a:tc>
                  <a:txBody>
                    <a:bodyPr/>
                    <a:lstStyle/>
                    <a:p>
                      <a:endParaRPr lang="en-US" sz="2400" dirty="0"/>
                    </a:p>
                  </a:txBody>
                  <a:tcPr marL="104401" marR="104401" marT="52201" marB="52201"/>
                </a:tc>
                <a:extLst>
                  <a:ext uri="{0D108BD9-81ED-4DB2-BD59-A6C34878D82A}">
                    <a16:rowId xmlns:a16="http://schemas.microsoft.com/office/drawing/2014/main" val="1763579708"/>
                  </a:ext>
                </a:extLst>
              </a:tr>
            </a:tbl>
          </a:graphicData>
        </a:graphic>
      </p:graphicFrame>
      <p:sp>
        <p:nvSpPr>
          <p:cNvPr id="3" name="Title 7">
            <a:extLst>
              <a:ext uri="{FF2B5EF4-FFF2-40B4-BE49-F238E27FC236}">
                <a16:creationId xmlns:a16="http://schemas.microsoft.com/office/drawing/2014/main" id="{ECE96B18-FCA7-48BE-BD94-8DF1B06C4DE8}"/>
              </a:ext>
            </a:extLst>
          </p:cNvPr>
          <p:cNvSpPr txBox="1">
            <a:spLocks/>
          </p:cNvSpPr>
          <p:nvPr/>
        </p:nvSpPr>
        <p:spPr>
          <a:xfrm>
            <a:off x="304800" y="304800"/>
            <a:ext cx="11684000" cy="792162"/>
          </a:xfrm>
          <a:prstGeom prst="rect">
            <a:avLst/>
          </a:prstGeom>
          <a:solidFill>
            <a:schemeClr val="accent2">
              <a:lumMod val="50000"/>
            </a:schemeClr>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Adobe Devanagari" pitchFamily="18" charset="0"/>
                <a:ea typeface="+mj-ea"/>
                <a:cs typeface="Adobe Devanagari" pitchFamily="18" charset="0"/>
              </a:defRPr>
            </a:lvl1pPr>
          </a:lstStyle>
          <a:p>
            <a:r>
              <a:rPr lang="en-US">
                <a:solidFill>
                  <a:schemeClr val="bg1">
                    <a:lumMod val="95000"/>
                  </a:schemeClr>
                </a:solidFill>
                <a:latin typeface="Cambria"/>
              </a:rPr>
              <a:t>Research Gap</a:t>
            </a:r>
            <a:endParaRPr lang="en-US" dirty="0">
              <a:solidFill>
                <a:schemeClr val="bg1">
                  <a:lumMod val="95000"/>
                </a:schemeClr>
              </a:solidFill>
            </a:endParaRPr>
          </a:p>
        </p:txBody>
      </p:sp>
      <p:pic>
        <p:nvPicPr>
          <p:cNvPr id="5" name="Graphic 4" descr="Badge Tick1 with solid fill">
            <a:extLst>
              <a:ext uri="{FF2B5EF4-FFF2-40B4-BE49-F238E27FC236}">
                <a16:creationId xmlns:a16="http://schemas.microsoft.com/office/drawing/2014/main" id="{FA11A59E-97E0-4BAF-9C32-182EDF24C75B}"/>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769957" y="2244751"/>
            <a:ext cx="304800" cy="304800"/>
          </a:xfrm>
          <a:prstGeom prst="rect">
            <a:avLst/>
          </a:prstGeom>
        </p:spPr>
      </p:pic>
      <p:pic>
        <p:nvPicPr>
          <p:cNvPr id="6" name="Graphic 5" descr="Badge Tick1 with solid fill">
            <a:extLst>
              <a:ext uri="{FF2B5EF4-FFF2-40B4-BE49-F238E27FC236}">
                <a16:creationId xmlns:a16="http://schemas.microsoft.com/office/drawing/2014/main" id="{41F7BB45-5208-401A-8132-E8B4BA9176F7}"/>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769957" y="2623489"/>
            <a:ext cx="304800" cy="304800"/>
          </a:xfrm>
          <a:prstGeom prst="rect">
            <a:avLst/>
          </a:prstGeom>
        </p:spPr>
      </p:pic>
      <p:pic>
        <p:nvPicPr>
          <p:cNvPr id="7" name="Graphic 6" descr="Badge Tick1 with solid fill">
            <a:extLst>
              <a:ext uri="{FF2B5EF4-FFF2-40B4-BE49-F238E27FC236}">
                <a16:creationId xmlns:a16="http://schemas.microsoft.com/office/drawing/2014/main" id="{72735697-3F4D-4BAC-8562-70BC623056E4}"/>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769957" y="3099432"/>
            <a:ext cx="304800" cy="304800"/>
          </a:xfrm>
          <a:prstGeom prst="rect">
            <a:avLst/>
          </a:prstGeom>
        </p:spPr>
      </p:pic>
      <p:pic>
        <p:nvPicPr>
          <p:cNvPr id="9" name="Graphic 8" descr="Close with solid fill">
            <a:extLst>
              <a:ext uri="{FF2B5EF4-FFF2-40B4-BE49-F238E27FC236}">
                <a16:creationId xmlns:a16="http://schemas.microsoft.com/office/drawing/2014/main" id="{AEF203B0-ABD2-4307-9995-2629B6CD668B}"/>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850245" y="2623489"/>
            <a:ext cx="304800" cy="304800"/>
          </a:xfrm>
          <a:prstGeom prst="rect">
            <a:avLst/>
          </a:prstGeom>
        </p:spPr>
      </p:pic>
      <p:sp>
        <p:nvSpPr>
          <p:cNvPr id="11" name="Content Placeholder 2">
            <a:extLst>
              <a:ext uri="{FF2B5EF4-FFF2-40B4-BE49-F238E27FC236}">
                <a16:creationId xmlns:a16="http://schemas.microsoft.com/office/drawing/2014/main" id="{3E4FA92B-2BF1-4F43-AC5E-3B55BF5A9BB3}"/>
              </a:ext>
            </a:extLst>
          </p:cNvPr>
          <p:cNvSpPr txBox="1">
            <a:spLocks/>
          </p:cNvSpPr>
          <p:nvPr/>
        </p:nvSpPr>
        <p:spPr>
          <a:xfrm>
            <a:off x="5564754" y="927794"/>
            <a:ext cx="6403788" cy="4495800"/>
          </a:xfrm>
          <a:prstGeom prst="rect">
            <a:avLst/>
          </a:prstGeom>
          <a:noFill/>
        </p:spPr>
        <p:txBody>
          <a:bodyPr vert="horz" lIns="91440" tIns="45720" rIns="91440" bIns="45720" rtlCol="0">
            <a:normAutofit fontScale="40000" lnSpcReduction="20000"/>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Wingdings" pitchFamily="2" charset="2"/>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lnSpc>
                <a:spcPct val="150000"/>
              </a:lnSpc>
            </a:pPr>
            <a:endParaRPr lang="en-US" sz="2400" dirty="0">
              <a:solidFill>
                <a:schemeClr val="tx1">
                  <a:lumMod val="95000"/>
                  <a:lumOff val="5000"/>
                </a:schemeClr>
              </a:solidFill>
              <a:ea typeface="+mn-lt"/>
              <a:cs typeface="+mn-lt"/>
            </a:endParaRPr>
          </a:p>
          <a:p>
            <a:pPr algn="l">
              <a:lnSpc>
                <a:spcPct val="170000"/>
              </a:lnSpc>
              <a:buFont typeface="Wingdings" panose="05000000000000000000" pitchFamily="2" charset="2"/>
              <a:buChar char="ü"/>
            </a:pPr>
            <a:r>
              <a:rPr lang="en-US" sz="4800" dirty="0">
                <a:solidFill>
                  <a:schemeClr val="tx1">
                    <a:lumMod val="95000"/>
                    <a:lumOff val="5000"/>
                  </a:schemeClr>
                </a:solidFill>
              </a:rPr>
              <a:t> There is no good Sinhala voice assistant mobile application in Sri Lanka that speaks Sinhala correctly and demonstration it on display.</a:t>
            </a:r>
          </a:p>
          <a:p>
            <a:pPr algn="l">
              <a:lnSpc>
                <a:spcPct val="170000"/>
              </a:lnSpc>
              <a:buFont typeface="Wingdings" panose="05000000000000000000" pitchFamily="2" charset="2"/>
              <a:buChar char="ü"/>
            </a:pPr>
            <a:r>
              <a:rPr lang="en-US" sz="4800" dirty="0">
                <a:solidFill>
                  <a:schemeClr val="tx1">
                    <a:lumMod val="95000"/>
                    <a:lumOff val="5000"/>
                  </a:schemeClr>
                </a:solidFill>
              </a:rPr>
              <a:t>Some existing Sinhala voice assistant's application  cannot give the correct output in a google search.</a:t>
            </a:r>
          </a:p>
          <a:p>
            <a:pPr algn="l">
              <a:lnSpc>
                <a:spcPct val="170000"/>
              </a:lnSpc>
              <a:buFont typeface="Wingdings" panose="05000000000000000000" pitchFamily="2" charset="2"/>
              <a:buChar char="ü"/>
            </a:pPr>
            <a:r>
              <a:rPr lang="en-US" sz="4800" dirty="0">
                <a:solidFill>
                  <a:schemeClr val="tx1">
                    <a:lumMod val="95000"/>
                    <a:lumOff val="5000"/>
                  </a:schemeClr>
                </a:solidFill>
              </a:rPr>
              <a:t>According to a user command, some existing voice assistant applications do not provide relevant a suggestion or suggestions.</a:t>
            </a:r>
          </a:p>
          <a:p>
            <a:pPr algn="l">
              <a:lnSpc>
                <a:spcPct val="170000"/>
              </a:lnSpc>
              <a:buFont typeface="Wingdings" panose="05000000000000000000" pitchFamily="2" charset="2"/>
              <a:buChar char="ü"/>
            </a:pPr>
            <a:r>
              <a:rPr lang="en-US" sz="4800" b="1" dirty="0">
                <a:solidFill>
                  <a:schemeClr val="tx1">
                    <a:lumMod val="95000"/>
                    <a:lumOff val="5000"/>
                  </a:schemeClr>
                </a:solidFill>
              </a:rPr>
              <a:t>The proposed System:</a:t>
            </a:r>
          </a:p>
          <a:p>
            <a:pPr algn="just">
              <a:lnSpc>
                <a:spcPct val="150000"/>
              </a:lnSpc>
            </a:pPr>
            <a:endParaRPr lang="en-US" sz="2400" b="1" dirty="0">
              <a:latin typeface="Cambria (Body)"/>
              <a:ea typeface="MS Mincho" panose="02020609040205080304" pitchFamily="49" charset="-128"/>
              <a:cs typeface="Latha" panose="020B0604020202020204" pitchFamily="34" charset="0"/>
            </a:endParaRPr>
          </a:p>
          <a:p>
            <a:pPr algn="just">
              <a:lnSpc>
                <a:spcPct val="150000"/>
              </a:lnSpc>
            </a:pPr>
            <a:endParaRPr lang="en-US" sz="2400" b="1" dirty="0">
              <a:latin typeface="Cambria (Body)"/>
              <a:ea typeface="MS Mincho" panose="02020609040205080304" pitchFamily="49" charset="-128"/>
              <a:cs typeface="Latha" panose="020B0604020202020204" pitchFamily="34" charset="0"/>
            </a:endParaRPr>
          </a:p>
          <a:p>
            <a:pPr algn="just">
              <a:lnSpc>
                <a:spcPct val="150000"/>
              </a:lnSpc>
            </a:pPr>
            <a:endParaRPr lang="en-US" sz="2400" dirty="0">
              <a:latin typeface="Cambria (Body)"/>
              <a:ea typeface="Times New Roman" panose="02020603050405020304" pitchFamily="18" charset="0"/>
              <a:cs typeface="Latha" panose="020B0604020202020204" pitchFamily="34" charset="0"/>
            </a:endParaRPr>
          </a:p>
          <a:p>
            <a:pPr algn="just">
              <a:lnSpc>
                <a:spcPct val="150000"/>
              </a:lnSpc>
            </a:pPr>
            <a:endParaRPr lang="en-US" sz="2400" dirty="0">
              <a:latin typeface="Cambria (Body)"/>
              <a:ea typeface="Times New Roman" panose="02020603050405020304" pitchFamily="18" charset="0"/>
              <a:cs typeface="Latha" panose="020B0604020202020204" pitchFamily="34" charset="0"/>
            </a:endParaRPr>
          </a:p>
          <a:p>
            <a:pPr algn="just"/>
            <a:endParaRPr lang="en-US" dirty="0"/>
          </a:p>
        </p:txBody>
      </p:sp>
      <p:sp>
        <p:nvSpPr>
          <p:cNvPr id="2" name="TextBox 1">
            <a:extLst>
              <a:ext uri="{FF2B5EF4-FFF2-40B4-BE49-F238E27FC236}">
                <a16:creationId xmlns:a16="http://schemas.microsoft.com/office/drawing/2014/main" id="{CCFE3A8E-5B24-4BEC-B913-9A9C31F1BDFD}"/>
              </a:ext>
            </a:extLst>
          </p:cNvPr>
          <p:cNvSpPr txBox="1"/>
          <p:nvPr/>
        </p:nvSpPr>
        <p:spPr>
          <a:xfrm>
            <a:off x="5873376" y="5254425"/>
            <a:ext cx="6350000" cy="1477328"/>
          </a:xfrm>
          <a:prstGeom prst="rect">
            <a:avLst/>
          </a:prstGeom>
          <a:noFill/>
        </p:spPr>
        <p:txBody>
          <a:bodyPr wrap="square" rtlCol="0">
            <a:spAutoFit/>
          </a:bodyPr>
          <a:lstStyle/>
          <a:p>
            <a:pPr marL="285750" indent="-285750" algn="l">
              <a:buFont typeface="Arial" panose="020B0604020202020204" pitchFamily="34" charset="0"/>
              <a:buChar char="•"/>
            </a:pPr>
            <a:r>
              <a:rPr lang="en-US" sz="1800" dirty="0">
                <a:solidFill>
                  <a:schemeClr val="tx1">
                    <a:lumMod val="95000"/>
                    <a:lumOff val="5000"/>
                  </a:schemeClr>
                </a:solidFill>
              </a:rPr>
              <a:t>according to a user command, provides the quick accurate voice output, and text. </a:t>
            </a:r>
          </a:p>
          <a:p>
            <a:pPr marL="285750" indent="-285750" algn="l">
              <a:buFont typeface="Arial" panose="020B0604020202020204" pitchFamily="34" charset="0"/>
              <a:buChar char="•"/>
            </a:pPr>
            <a:r>
              <a:rPr lang="en-US" sz="1800" dirty="0">
                <a:solidFill>
                  <a:schemeClr val="tx1">
                    <a:lumMod val="95000"/>
                    <a:lumOff val="5000"/>
                  </a:schemeClr>
                </a:solidFill>
              </a:rPr>
              <a:t>According to a user command, voice assistant applications do provide relevant a suggestion or suggestions.</a:t>
            </a:r>
          </a:p>
          <a:p>
            <a:endParaRPr lang="en-US" dirty="0"/>
          </a:p>
        </p:txBody>
      </p:sp>
      <p:sp>
        <p:nvSpPr>
          <p:cNvPr id="14" name="Rectangle 13">
            <a:extLst>
              <a:ext uri="{FF2B5EF4-FFF2-40B4-BE49-F238E27FC236}">
                <a16:creationId xmlns:a16="http://schemas.microsoft.com/office/drawing/2014/main" id="{6905CCA8-3239-49E4-88A7-BC986C3FBBEA}"/>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IT19159768</a:t>
            </a:r>
            <a:r>
              <a:rPr lang="en-US" sz="1800" dirty="0">
                <a:solidFill>
                  <a:schemeClr val="tx1"/>
                </a:solidFill>
              </a:rPr>
              <a:t>   |   </a:t>
            </a:r>
            <a:r>
              <a:rPr lang="en-US" sz="1800" b="1" dirty="0">
                <a:solidFill>
                  <a:schemeClr val="tx1"/>
                </a:solidFill>
              </a:rPr>
              <a:t>Nirash J.M.I.   </a:t>
            </a:r>
            <a:r>
              <a:rPr lang="en-US" sz="1800" dirty="0">
                <a:solidFill>
                  <a:schemeClr val="tx1"/>
                </a:solidFill>
              </a:rPr>
              <a:t>|   </a:t>
            </a:r>
            <a:r>
              <a:rPr lang="en-US" sz="1800" b="0" dirty="0">
                <a:solidFill>
                  <a:schemeClr val="tx1"/>
                </a:solidFill>
              </a:rPr>
              <a:t>2022-200</a:t>
            </a:r>
          </a:p>
        </p:txBody>
      </p:sp>
      <p:pic>
        <p:nvPicPr>
          <p:cNvPr id="15" name="Graphic 14" descr="Close with solid fill">
            <a:extLst>
              <a:ext uri="{FF2B5EF4-FFF2-40B4-BE49-F238E27FC236}">
                <a16:creationId xmlns:a16="http://schemas.microsoft.com/office/drawing/2014/main" id="{0452B935-431A-4A49-94BA-EE57130BA682}"/>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362937" y="2244751"/>
            <a:ext cx="304800" cy="304800"/>
          </a:xfrm>
          <a:prstGeom prst="rect">
            <a:avLst/>
          </a:prstGeom>
        </p:spPr>
      </p:pic>
      <p:pic>
        <p:nvPicPr>
          <p:cNvPr id="16" name="Graphic 15" descr="Badge Tick1 with solid fill">
            <a:extLst>
              <a:ext uri="{FF2B5EF4-FFF2-40B4-BE49-F238E27FC236}">
                <a16:creationId xmlns:a16="http://schemas.microsoft.com/office/drawing/2014/main" id="{AD4E6F6A-8643-4054-A474-C81D50C7833A}"/>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769957" y="3610085"/>
            <a:ext cx="304800" cy="304800"/>
          </a:xfrm>
          <a:prstGeom prst="rect">
            <a:avLst/>
          </a:prstGeom>
        </p:spPr>
      </p:pic>
      <p:pic>
        <p:nvPicPr>
          <p:cNvPr id="17" name="Graphic 16" descr="Badge Tick1 with solid fill">
            <a:extLst>
              <a:ext uri="{FF2B5EF4-FFF2-40B4-BE49-F238E27FC236}">
                <a16:creationId xmlns:a16="http://schemas.microsoft.com/office/drawing/2014/main" id="{C62C50EF-C345-4A1F-8AFE-08C8494DB4D6}"/>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769957" y="4248928"/>
            <a:ext cx="304800" cy="304800"/>
          </a:xfrm>
          <a:prstGeom prst="rect">
            <a:avLst/>
          </a:prstGeom>
        </p:spPr>
      </p:pic>
      <p:pic>
        <p:nvPicPr>
          <p:cNvPr id="18" name="Graphic 17" descr="Badge Tick1 with solid fill">
            <a:extLst>
              <a:ext uri="{FF2B5EF4-FFF2-40B4-BE49-F238E27FC236}">
                <a16:creationId xmlns:a16="http://schemas.microsoft.com/office/drawing/2014/main" id="{C5023799-9AA8-4935-A1E8-3BF5CEA9CE1A}"/>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769957" y="5102317"/>
            <a:ext cx="304800" cy="304800"/>
          </a:xfrm>
          <a:prstGeom prst="rect">
            <a:avLst/>
          </a:prstGeom>
        </p:spPr>
      </p:pic>
      <p:pic>
        <p:nvPicPr>
          <p:cNvPr id="19" name="Graphic 18" descr="Badge Tick1 with solid fill">
            <a:extLst>
              <a:ext uri="{FF2B5EF4-FFF2-40B4-BE49-F238E27FC236}">
                <a16:creationId xmlns:a16="http://schemas.microsoft.com/office/drawing/2014/main" id="{83750771-9BE0-445A-8723-FDADCBA0A28E}"/>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769957" y="5643228"/>
            <a:ext cx="304800" cy="304800"/>
          </a:xfrm>
          <a:prstGeom prst="rect">
            <a:avLst/>
          </a:prstGeom>
        </p:spPr>
      </p:pic>
      <p:pic>
        <p:nvPicPr>
          <p:cNvPr id="20" name="Graphic 19" descr="Badge Tick1 with solid fill">
            <a:extLst>
              <a:ext uri="{FF2B5EF4-FFF2-40B4-BE49-F238E27FC236}">
                <a16:creationId xmlns:a16="http://schemas.microsoft.com/office/drawing/2014/main" id="{5902EC30-203C-4BF0-BD79-8CD71D701FEB}"/>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850245" y="2244751"/>
            <a:ext cx="304800" cy="304800"/>
          </a:xfrm>
          <a:prstGeom prst="rect">
            <a:avLst/>
          </a:prstGeom>
        </p:spPr>
      </p:pic>
      <p:pic>
        <p:nvPicPr>
          <p:cNvPr id="21" name="Graphic 20" descr="Close with solid fill">
            <a:extLst>
              <a:ext uri="{FF2B5EF4-FFF2-40B4-BE49-F238E27FC236}">
                <a16:creationId xmlns:a16="http://schemas.microsoft.com/office/drawing/2014/main" id="{480B81F0-CE9A-4919-AAC5-77C77E81942B}"/>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886200" y="2244751"/>
            <a:ext cx="304800" cy="304800"/>
          </a:xfrm>
          <a:prstGeom prst="rect">
            <a:avLst/>
          </a:prstGeom>
        </p:spPr>
      </p:pic>
      <p:pic>
        <p:nvPicPr>
          <p:cNvPr id="22" name="Graphic 21" descr="Close with solid fill">
            <a:extLst>
              <a:ext uri="{FF2B5EF4-FFF2-40B4-BE49-F238E27FC236}">
                <a16:creationId xmlns:a16="http://schemas.microsoft.com/office/drawing/2014/main" id="{3F85606B-F937-4FD5-8C15-86F433A244CA}"/>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362937" y="2623489"/>
            <a:ext cx="304800" cy="304800"/>
          </a:xfrm>
          <a:prstGeom prst="rect">
            <a:avLst/>
          </a:prstGeom>
        </p:spPr>
      </p:pic>
      <p:pic>
        <p:nvPicPr>
          <p:cNvPr id="23" name="Graphic 22" descr="Close with solid fill">
            <a:extLst>
              <a:ext uri="{FF2B5EF4-FFF2-40B4-BE49-F238E27FC236}">
                <a16:creationId xmlns:a16="http://schemas.microsoft.com/office/drawing/2014/main" id="{FA5756D8-3E64-477D-87FE-703A667BCB8F}"/>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895898" y="2623489"/>
            <a:ext cx="304800" cy="304800"/>
          </a:xfrm>
          <a:prstGeom prst="rect">
            <a:avLst/>
          </a:prstGeom>
        </p:spPr>
      </p:pic>
      <p:pic>
        <p:nvPicPr>
          <p:cNvPr id="24" name="Graphic 23" descr="Badge Tick1 with solid fill">
            <a:extLst>
              <a:ext uri="{FF2B5EF4-FFF2-40B4-BE49-F238E27FC236}">
                <a16:creationId xmlns:a16="http://schemas.microsoft.com/office/drawing/2014/main" id="{7CAD14DB-5ADD-471B-8D3D-776402A1AD15}"/>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850245" y="3099432"/>
            <a:ext cx="304800" cy="304800"/>
          </a:xfrm>
          <a:prstGeom prst="rect">
            <a:avLst/>
          </a:prstGeom>
        </p:spPr>
      </p:pic>
      <p:pic>
        <p:nvPicPr>
          <p:cNvPr id="25" name="Graphic 24" descr="Close with solid fill">
            <a:extLst>
              <a:ext uri="{FF2B5EF4-FFF2-40B4-BE49-F238E27FC236}">
                <a16:creationId xmlns:a16="http://schemas.microsoft.com/office/drawing/2014/main" id="{434D5CB1-BAAE-4A6B-BC7D-FD6CC4E4F930}"/>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369215" y="3106886"/>
            <a:ext cx="304800" cy="304800"/>
          </a:xfrm>
          <a:prstGeom prst="rect">
            <a:avLst/>
          </a:prstGeom>
        </p:spPr>
      </p:pic>
      <p:pic>
        <p:nvPicPr>
          <p:cNvPr id="26" name="Graphic 25" descr="Close with solid fill">
            <a:extLst>
              <a:ext uri="{FF2B5EF4-FFF2-40B4-BE49-F238E27FC236}">
                <a16:creationId xmlns:a16="http://schemas.microsoft.com/office/drawing/2014/main" id="{BAC645D9-F022-48C7-A434-8DB7BFCD3A7A}"/>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895898" y="3106886"/>
            <a:ext cx="304800" cy="304800"/>
          </a:xfrm>
          <a:prstGeom prst="rect">
            <a:avLst/>
          </a:prstGeom>
        </p:spPr>
      </p:pic>
      <p:pic>
        <p:nvPicPr>
          <p:cNvPr id="27" name="Graphic 26" descr="Close with solid fill">
            <a:extLst>
              <a:ext uri="{FF2B5EF4-FFF2-40B4-BE49-F238E27FC236}">
                <a16:creationId xmlns:a16="http://schemas.microsoft.com/office/drawing/2014/main" id="{3A463794-9974-4AC6-9308-7C070538091C}"/>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864518" y="3609385"/>
            <a:ext cx="304800" cy="304800"/>
          </a:xfrm>
          <a:prstGeom prst="rect">
            <a:avLst/>
          </a:prstGeom>
        </p:spPr>
      </p:pic>
      <p:pic>
        <p:nvPicPr>
          <p:cNvPr id="28" name="Graphic 27" descr="Badge Tick1 with solid fill">
            <a:extLst>
              <a:ext uri="{FF2B5EF4-FFF2-40B4-BE49-F238E27FC236}">
                <a16:creationId xmlns:a16="http://schemas.microsoft.com/office/drawing/2014/main" id="{839BD2F8-FCD9-4B19-8007-78F7EE13328D}"/>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375836" y="3602660"/>
            <a:ext cx="304800" cy="304800"/>
          </a:xfrm>
          <a:prstGeom prst="rect">
            <a:avLst/>
          </a:prstGeom>
        </p:spPr>
      </p:pic>
      <p:pic>
        <p:nvPicPr>
          <p:cNvPr id="29" name="Graphic 28" descr="Badge Tick1 with solid fill">
            <a:extLst>
              <a:ext uri="{FF2B5EF4-FFF2-40B4-BE49-F238E27FC236}">
                <a16:creationId xmlns:a16="http://schemas.microsoft.com/office/drawing/2014/main" id="{BB17BE52-0456-4F8C-8330-0CD3B51D0FA6}"/>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881758" y="3603024"/>
            <a:ext cx="304800" cy="304800"/>
          </a:xfrm>
          <a:prstGeom prst="rect">
            <a:avLst/>
          </a:prstGeom>
        </p:spPr>
      </p:pic>
      <p:pic>
        <p:nvPicPr>
          <p:cNvPr id="31" name="Graphic 30" descr="Close with solid fill">
            <a:extLst>
              <a:ext uri="{FF2B5EF4-FFF2-40B4-BE49-F238E27FC236}">
                <a16:creationId xmlns:a16="http://schemas.microsoft.com/office/drawing/2014/main" id="{DA942421-2BCC-4322-A702-A780CA1489F3}"/>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875041" y="4290481"/>
            <a:ext cx="304800" cy="304800"/>
          </a:xfrm>
          <a:prstGeom prst="rect">
            <a:avLst/>
          </a:prstGeom>
        </p:spPr>
      </p:pic>
      <p:pic>
        <p:nvPicPr>
          <p:cNvPr id="33" name="Graphic 32" descr="Close with solid fill">
            <a:extLst>
              <a:ext uri="{FF2B5EF4-FFF2-40B4-BE49-F238E27FC236}">
                <a16:creationId xmlns:a16="http://schemas.microsoft.com/office/drawing/2014/main" id="{56DA768A-7B62-4A7B-89A2-886EAC1B21A1}"/>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875041" y="5077475"/>
            <a:ext cx="304800" cy="304800"/>
          </a:xfrm>
          <a:prstGeom prst="rect">
            <a:avLst/>
          </a:prstGeom>
        </p:spPr>
      </p:pic>
      <p:pic>
        <p:nvPicPr>
          <p:cNvPr id="34" name="Graphic 33" descr="Close with solid fill">
            <a:extLst>
              <a:ext uri="{FF2B5EF4-FFF2-40B4-BE49-F238E27FC236}">
                <a16:creationId xmlns:a16="http://schemas.microsoft.com/office/drawing/2014/main" id="{1C85902A-2762-4026-9DC7-E615531296CA}"/>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351077" y="5077475"/>
            <a:ext cx="304800" cy="304800"/>
          </a:xfrm>
          <a:prstGeom prst="rect">
            <a:avLst/>
          </a:prstGeom>
        </p:spPr>
      </p:pic>
      <p:pic>
        <p:nvPicPr>
          <p:cNvPr id="35" name="Graphic 34" descr="Close with solid fill">
            <a:extLst>
              <a:ext uri="{FF2B5EF4-FFF2-40B4-BE49-F238E27FC236}">
                <a16:creationId xmlns:a16="http://schemas.microsoft.com/office/drawing/2014/main" id="{C4B56413-C6DB-4BDC-A6A7-98E2A4D13EE6}"/>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845899" y="5077475"/>
            <a:ext cx="304800" cy="304800"/>
          </a:xfrm>
          <a:prstGeom prst="rect">
            <a:avLst/>
          </a:prstGeom>
        </p:spPr>
      </p:pic>
      <p:pic>
        <p:nvPicPr>
          <p:cNvPr id="36" name="Graphic 35" descr="Badge Tick1 with solid fill">
            <a:extLst>
              <a:ext uri="{FF2B5EF4-FFF2-40B4-BE49-F238E27FC236}">
                <a16:creationId xmlns:a16="http://schemas.microsoft.com/office/drawing/2014/main" id="{C439F11C-7A8A-4898-9D1E-CC62981B8D8F}"/>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881757" y="5675769"/>
            <a:ext cx="304800" cy="304800"/>
          </a:xfrm>
          <a:prstGeom prst="rect">
            <a:avLst/>
          </a:prstGeom>
        </p:spPr>
      </p:pic>
      <p:pic>
        <p:nvPicPr>
          <p:cNvPr id="38" name="Graphic 37" descr="Close with solid fill">
            <a:extLst>
              <a:ext uri="{FF2B5EF4-FFF2-40B4-BE49-F238E27FC236}">
                <a16:creationId xmlns:a16="http://schemas.microsoft.com/office/drawing/2014/main" id="{6F8037E1-4CB3-41AD-A701-EC1377821D1C}"/>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360514" y="5628157"/>
            <a:ext cx="304800" cy="304800"/>
          </a:xfrm>
          <a:prstGeom prst="rect">
            <a:avLst/>
          </a:prstGeom>
        </p:spPr>
      </p:pic>
      <p:pic>
        <p:nvPicPr>
          <p:cNvPr id="39" name="Graphic 38" descr="Close with solid fill">
            <a:extLst>
              <a:ext uri="{FF2B5EF4-FFF2-40B4-BE49-F238E27FC236}">
                <a16:creationId xmlns:a16="http://schemas.microsoft.com/office/drawing/2014/main" id="{D93D41AE-04C9-4E07-B11C-056FCC80BAE4}"/>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855336" y="5628157"/>
            <a:ext cx="304800" cy="304800"/>
          </a:xfrm>
          <a:prstGeom prst="rect">
            <a:avLst/>
          </a:prstGeom>
        </p:spPr>
      </p:pic>
      <p:pic>
        <p:nvPicPr>
          <p:cNvPr id="40" name="Graphic 39" descr="Close with solid fill">
            <a:extLst>
              <a:ext uri="{FF2B5EF4-FFF2-40B4-BE49-F238E27FC236}">
                <a16:creationId xmlns:a16="http://schemas.microsoft.com/office/drawing/2014/main" id="{73592B19-4785-48FC-8CEB-26BEE8EF859A}"/>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375836" y="4302579"/>
            <a:ext cx="304800" cy="304800"/>
          </a:xfrm>
          <a:prstGeom prst="rect">
            <a:avLst/>
          </a:prstGeom>
        </p:spPr>
      </p:pic>
      <p:pic>
        <p:nvPicPr>
          <p:cNvPr id="41" name="Graphic 40" descr="Close with solid fill">
            <a:extLst>
              <a:ext uri="{FF2B5EF4-FFF2-40B4-BE49-F238E27FC236}">
                <a16:creationId xmlns:a16="http://schemas.microsoft.com/office/drawing/2014/main" id="{65CFDC45-9CCE-4EEA-A2E2-9A33BB381A09}"/>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886200" y="4302579"/>
            <a:ext cx="304800" cy="304800"/>
          </a:xfrm>
          <a:prstGeom prst="rect">
            <a:avLst/>
          </a:prstGeom>
        </p:spPr>
      </p:pic>
    </p:spTree>
    <p:extLst>
      <p:ext uri="{BB962C8B-B14F-4D97-AF65-F5344CB8AC3E}">
        <p14:creationId xmlns:p14="http://schemas.microsoft.com/office/powerpoint/2010/main" val="429446880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526F033-0A4A-4B82-88D5-E5B99BF066F7}"/>
              </a:ext>
            </a:extLst>
          </p:cNvPr>
          <p:cNvSpPr>
            <a:spLocks noGrp="1"/>
          </p:cNvSpPr>
          <p:nvPr>
            <p:ph idx="1"/>
          </p:nvPr>
        </p:nvSpPr>
        <p:spPr>
          <a:xfrm>
            <a:off x="845832" y="1143000"/>
            <a:ext cx="8298168" cy="5181600"/>
          </a:xfrm>
        </p:spPr>
        <p:txBody>
          <a:bodyPr>
            <a:normAutofit/>
          </a:bodyPr>
          <a:lstStyle/>
          <a:p>
            <a:pPr marL="285750" indent="-285750">
              <a:lnSpc>
                <a:spcPct val="150000"/>
              </a:lnSpc>
              <a:buFont typeface="Wingdings"/>
              <a:buChar char="ü"/>
            </a:pPr>
            <a:endParaRPr lang="en-US" sz="2400" dirty="0">
              <a:ea typeface="+mn-lt"/>
              <a:cs typeface="+mn-lt"/>
            </a:endParaRPr>
          </a:p>
          <a:p>
            <a:pPr marL="0" indent="0" algn="just">
              <a:lnSpc>
                <a:spcPct val="150000"/>
              </a:lnSpc>
              <a:buNone/>
            </a:pPr>
            <a:r>
              <a:rPr lang="en-US" sz="2000" b="1" dirty="0">
                <a:latin typeface="Cambria (Body)"/>
                <a:ea typeface="MS Mincho" panose="02020609040205080304" pitchFamily="49" charset="-128"/>
                <a:cs typeface="Latha" panose="020B0604020202020204" pitchFamily="34" charset="0"/>
              </a:rPr>
              <a:t>Specific objective </a:t>
            </a:r>
          </a:p>
          <a:p>
            <a:pPr algn="just">
              <a:lnSpc>
                <a:spcPct val="150000"/>
              </a:lnSpc>
              <a:buFont typeface="Wingdings" panose="05000000000000000000" pitchFamily="2" charset="2"/>
              <a:buChar char="Ø"/>
            </a:pPr>
            <a:r>
              <a:rPr lang="en-US" sz="1800" dirty="0">
                <a:effectLst/>
                <a:latin typeface="Times New Roman" panose="02020603050405020304" pitchFamily="18" charset="0"/>
                <a:ea typeface="MS Mincho" panose="02020609040205080304" pitchFamily="49" charset="-128"/>
              </a:rPr>
              <a:t>Providing accurate voice output and suggestions according to the user's command.</a:t>
            </a:r>
            <a:endParaRPr lang="en-US" sz="2400" b="1" dirty="0">
              <a:latin typeface="Cambria (Body)"/>
              <a:ea typeface="MS Mincho" panose="02020609040205080304" pitchFamily="49" charset="-128"/>
              <a:cs typeface="Latha" panose="020B0604020202020204" pitchFamily="34" charset="0"/>
            </a:endParaRPr>
          </a:p>
          <a:p>
            <a:pPr marL="0" indent="0" algn="just">
              <a:lnSpc>
                <a:spcPct val="150000"/>
              </a:lnSpc>
              <a:buNone/>
            </a:pPr>
            <a:r>
              <a:rPr lang="en-US" sz="2000" b="1" dirty="0">
                <a:latin typeface="Cambria (Body)"/>
                <a:ea typeface="MS Mincho" panose="02020609040205080304" pitchFamily="49" charset="-128"/>
                <a:cs typeface="Latha" panose="020B0604020202020204" pitchFamily="34" charset="0"/>
              </a:rPr>
              <a:t>Sub objective </a:t>
            </a:r>
          </a:p>
          <a:p>
            <a:pPr algn="just">
              <a:lnSpc>
                <a:spcPct val="150000"/>
              </a:lnSpc>
              <a:buFont typeface="Wingdings" panose="05000000000000000000" pitchFamily="2" charset="2"/>
              <a:buChar char="Ø"/>
            </a:pPr>
            <a:r>
              <a:rPr lang="en-US" sz="1800" dirty="0">
                <a:effectLst/>
                <a:latin typeface="Cambria (Body)"/>
                <a:ea typeface="MS Mincho" panose="02020609040205080304" pitchFamily="49" charset="-128"/>
                <a:cs typeface="Latha" panose="020B0604020202020204" pitchFamily="34" charset="0"/>
              </a:rPr>
              <a:t>Find the relevant answer from the device or the Internet.</a:t>
            </a:r>
          </a:p>
          <a:p>
            <a:pPr algn="just">
              <a:lnSpc>
                <a:spcPct val="150000"/>
              </a:lnSpc>
              <a:buFont typeface="Wingdings" panose="05000000000000000000" pitchFamily="2" charset="2"/>
              <a:buChar char="Ø"/>
            </a:pPr>
            <a:r>
              <a:rPr lang="en-US" sz="1800" dirty="0">
                <a:effectLst/>
                <a:latin typeface="Cambria (Body)"/>
                <a:ea typeface="MS Mincho" panose="02020609040205080304" pitchFamily="49" charset="-128"/>
                <a:cs typeface="Latha" panose="020B0604020202020204" pitchFamily="34" charset="0"/>
              </a:rPr>
              <a:t> Translating the received answer into Sinhala.</a:t>
            </a:r>
          </a:p>
          <a:p>
            <a:pPr algn="just">
              <a:lnSpc>
                <a:spcPct val="150000"/>
              </a:lnSpc>
              <a:buFont typeface="Wingdings" panose="05000000000000000000" pitchFamily="2" charset="2"/>
              <a:buChar char="Ø"/>
            </a:pPr>
            <a:r>
              <a:rPr lang="en-US" sz="1800" dirty="0">
                <a:effectLst/>
                <a:latin typeface="Cambria (Body)"/>
                <a:ea typeface="MS Mincho" panose="02020609040205080304" pitchFamily="49" charset="-128"/>
                <a:cs typeface="Latha" panose="020B0604020202020204" pitchFamily="34" charset="0"/>
              </a:rPr>
              <a:t>Training a model to provide Sinhala voice output.</a:t>
            </a:r>
            <a:endParaRPr lang="en-US" sz="1800" dirty="0">
              <a:latin typeface="Cambria (Body)"/>
              <a:ea typeface="MS Mincho" panose="02020609040205080304" pitchFamily="49" charset="-128"/>
              <a:cs typeface="Latha" panose="020B0604020202020204" pitchFamily="34" charset="0"/>
            </a:endParaRPr>
          </a:p>
          <a:p>
            <a:pPr algn="just">
              <a:lnSpc>
                <a:spcPct val="150000"/>
              </a:lnSpc>
              <a:buFont typeface="Wingdings" panose="05000000000000000000" pitchFamily="2" charset="2"/>
              <a:buChar char="Ø"/>
            </a:pPr>
            <a:r>
              <a:rPr lang="en-US" sz="1800" dirty="0">
                <a:effectLst/>
                <a:latin typeface="Cambria (Body)"/>
                <a:ea typeface="MS Mincho" panose="02020609040205080304" pitchFamily="49" charset="-128"/>
                <a:cs typeface="Latha" panose="020B0604020202020204" pitchFamily="34" charset="0"/>
              </a:rPr>
              <a:t>Training a model to demonstrate a short and accurate Sinhala suggestion or suggestions.</a:t>
            </a:r>
          </a:p>
          <a:p>
            <a:pPr algn="just">
              <a:lnSpc>
                <a:spcPct val="150000"/>
              </a:lnSpc>
              <a:buFont typeface="Wingdings" panose="05000000000000000000" pitchFamily="2" charset="2"/>
              <a:buChar char="Ø"/>
            </a:pPr>
            <a:endParaRPr lang="en-US" sz="2400" dirty="0">
              <a:effectLst/>
              <a:latin typeface="Cambria (Body)"/>
              <a:ea typeface="Times New Roman" panose="02020603050405020304" pitchFamily="18" charset="0"/>
              <a:cs typeface="Latha" panose="020B0604020202020204" pitchFamily="34" charset="0"/>
            </a:endParaRPr>
          </a:p>
          <a:p>
            <a:pPr algn="just">
              <a:lnSpc>
                <a:spcPct val="150000"/>
              </a:lnSpc>
            </a:pPr>
            <a:endParaRPr lang="en-US" sz="2400" dirty="0">
              <a:effectLst/>
              <a:latin typeface="Cambria (Body)"/>
              <a:ea typeface="Times New Roman" panose="02020603050405020304" pitchFamily="18" charset="0"/>
              <a:cs typeface="Latha" panose="020B0604020202020204" pitchFamily="34" charset="0"/>
            </a:endParaRPr>
          </a:p>
          <a:p>
            <a:pPr algn="just"/>
            <a:endParaRPr lang="en-US" dirty="0"/>
          </a:p>
        </p:txBody>
      </p:sp>
      <p:sp>
        <p:nvSpPr>
          <p:cNvPr id="4" name="Rectangle 3">
            <a:extLst>
              <a:ext uri="{FF2B5EF4-FFF2-40B4-BE49-F238E27FC236}">
                <a16:creationId xmlns:a16="http://schemas.microsoft.com/office/drawing/2014/main" id="{763741B4-6851-4B5F-9D0C-7A5D25DE023D}"/>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IT19159768</a:t>
            </a:r>
            <a:r>
              <a:rPr lang="en-US" sz="1800" dirty="0">
                <a:solidFill>
                  <a:schemeClr val="tx1"/>
                </a:solidFill>
              </a:rPr>
              <a:t>   |   </a:t>
            </a:r>
            <a:r>
              <a:rPr lang="en-US" sz="1800" b="1" dirty="0">
                <a:solidFill>
                  <a:schemeClr val="tx1"/>
                </a:solidFill>
              </a:rPr>
              <a:t>Nirash J.M.I  </a:t>
            </a:r>
            <a:r>
              <a:rPr lang="en-US" sz="1800" dirty="0">
                <a:solidFill>
                  <a:schemeClr val="tx1"/>
                </a:solidFill>
              </a:rPr>
              <a:t>|   </a:t>
            </a:r>
            <a:r>
              <a:rPr lang="en-US" dirty="0">
                <a:solidFill>
                  <a:schemeClr val="tx1"/>
                </a:solidFill>
              </a:rPr>
              <a:t>2022-200</a:t>
            </a:r>
            <a:endParaRPr lang="en-US" sz="1800" b="0" dirty="0">
              <a:solidFill>
                <a:schemeClr val="tx1"/>
              </a:solidFill>
            </a:endParaRPr>
          </a:p>
        </p:txBody>
      </p:sp>
      <p:sp>
        <p:nvSpPr>
          <p:cNvPr id="8" name="Title 7">
            <a:extLst>
              <a:ext uri="{FF2B5EF4-FFF2-40B4-BE49-F238E27FC236}">
                <a16:creationId xmlns:a16="http://schemas.microsoft.com/office/drawing/2014/main" id="{5D6F1646-792A-48E8-A8BD-7AA81999419E}"/>
              </a:ext>
            </a:extLst>
          </p:cNvPr>
          <p:cNvSpPr>
            <a:spLocks noGrp="1"/>
          </p:cNvSpPr>
          <p:nvPr>
            <p:ph type="title"/>
          </p:nvPr>
        </p:nvSpPr>
        <p:spPr>
          <a:solidFill>
            <a:schemeClr val="accent2">
              <a:lumMod val="50000"/>
            </a:schemeClr>
          </a:solidFill>
        </p:spPr>
        <p:txBody>
          <a:bodyPr/>
          <a:lstStyle/>
          <a:p>
            <a:r>
              <a:rPr lang="en-US" dirty="0">
                <a:solidFill>
                  <a:schemeClr val="bg1">
                    <a:lumMod val="95000"/>
                  </a:schemeClr>
                </a:solidFill>
              </a:rPr>
              <a:t>Specific and Sub Objectives</a:t>
            </a:r>
          </a:p>
        </p:txBody>
      </p:sp>
      <p:pic>
        <p:nvPicPr>
          <p:cNvPr id="11" name="Picture 10">
            <a:extLst>
              <a:ext uri="{FF2B5EF4-FFF2-40B4-BE49-F238E27FC236}">
                <a16:creationId xmlns:a16="http://schemas.microsoft.com/office/drawing/2014/main" id="{68390755-D4E7-4A96-8795-B9447F3188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20100" y="2386161"/>
            <a:ext cx="2887968" cy="2658764"/>
          </a:xfrm>
          <a:prstGeom prst="rect">
            <a:avLst/>
          </a:prstGeom>
        </p:spPr>
      </p:pic>
    </p:spTree>
    <p:extLst>
      <p:ext uri="{BB962C8B-B14F-4D97-AF65-F5344CB8AC3E}">
        <p14:creationId xmlns:p14="http://schemas.microsoft.com/office/powerpoint/2010/main" val="17031295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947A866-96BF-426E-945B-730B2015ED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93800" y="1803256"/>
            <a:ext cx="4800600" cy="3571381"/>
          </a:xfrm>
          <a:prstGeom prst="ellipse">
            <a:avLst/>
          </a:prstGeom>
          <a:ln>
            <a:noFill/>
          </a:ln>
          <a:effectLst>
            <a:softEdge rad="112500"/>
          </a:effectLst>
        </p:spPr>
      </p:pic>
      <p:sp>
        <p:nvSpPr>
          <p:cNvPr id="2" name="Title 1">
            <a:extLst>
              <a:ext uri="{FF2B5EF4-FFF2-40B4-BE49-F238E27FC236}">
                <a16:creationId xmlns:a16="http://schemas.microsoft.com/office/drawing/2014/main" id="{FDAFA4D3-82B3-4C28-A116-4725C9A85F10}"/>
              </a:ext>
            </a:extLst>
          </p:cNvPr>
          <p:cNvSpPr>
            <a:spLocks noGrp="1"/>
          </p:cNvSpPr>
          <p:nvPr>
            <p:ph type="title"/>
          </p:nvPr>
        </p:nvSpPr>
        <p:spPr>
          <a:xfrm>
            <a:off x="1803786" y="50256"/>
            <a:ext cx="7696200" cy="792162"/>
          </a:xfrm>
          <a:noFill/>
        </p:spPr>
        <p:txBody>
          <a:bodyPr/>
          <a:lstStyle/>
          <a:p>
            <a:r>
              <a:rPr lang="en-US" dirty="0"/>
              <a:t>Research Gap</a:t>
            </a:r>
          </a:p>
        </p:txBody>
      </p:sp>
      <p:sp>
        <p:nvSpPr>
          <p:cNvPr id="3" name="Content Placeholder 2">
            <a:extLst>
              <a:ext uri="{FF2B5EF4-FFF2-40B4-BE49-F238E27FC236}">
                <a16:creationId xmlns:a16="http://schemas.microsoft.com/office/drawing/2014/main" id="{1526F033-0A4A-4B82-88D5-E5B99BF066F7}"/>
              </a:ext>
            </a:extLst>
          </p:cNvPr>
          <p:cNvSpPr>
            <a:spLocks noGrp="1"/>
          </p:cNvSpPr>
          <p:nvPr>
            <p:ph idx="1"/>
          </p:nvPr>
        </p:nvSpPr>
        <p:spPr>
          <a:xfrm>
            <a:off x="609600" y="1143000"/>
            <a:ext cx="7620000" cy="5181600"/>
          </a:xfrm>
        </p:spPr>
        <p:txBody>
          <a:bodyPr>
            <a:normAutofit/>
          </a:bodyPr>
          <a:lstStyle/>
          <a:p>
            <a:pPr marL="0" indent="0" algn="just">
              <a:lnSpc>
                <a:spcPct val="150000"/>
              </a:lnSpc>
              <a:buNone/>
            </a:pPr>
            <a:endParaRPr lang="en-US" sz="2400" b="1" dirty="0">
              <a:latin typeface="Cambria (Body)"/>
              <a:ea typeface="MS Mincho" panose="02020609040205080304" pitchFamily="49" charset="-128"/>
              <a:cs typeface="Latha" panose="020B0604020202020204" pitchFamily="34" charset="0"/>
            </a:endParaRPr>
          </a:p>
          <a:p>
            <a:pPr marL="0" indent="0" algn="just">
              <a:lnSpc>
                <a:spcPct val="150000"/>
              </a:lnSpc>
              <a:buNone/>
            </a:pPr>
            <a:endParaRPr lang="en-US" sz="2400" b="1" dirty="0">
              <a:effectLst/>
              <a:latin typeface="Cambria (Body)"/>
              <a:ea typeface="MS Mincho" panose="02020609040205080304" pitchFamily="49" charset="-128"/>
              <a:cs typeface="Latha" panose="020B0604020202020204" pitchFamily="34" charset="0"/>
            </a:endParaRPr>
          </a:p>
          <a:p>
            <a:pPr marL="0" indent="0" algn="just">
              <a:lnSpc>
                <a:spcPct val="150000"/>
              </a:lnSpc>
              <a:buNone/>
            </a:pPr>
            <a:endParaRPr lang="en-US" sz="2400" b="1" dirty="0">
              <a:effectLst/>
              <a:latin typeface="Cambria (Body)"/>
              <a:ea typeface="MS Mincho" panose="02020609040205080304" pitchFamily="49" charset="-128"/>
              <a:cs typeface="Latha" panose="020B0604020202020204" pitchFamily="34" charset="0"/>
            </a:endParaRPr>
          </a:p>
          <a:p>
            <a:pPr algn="just">
              <a:lnSpc>
                <a:spcPct val="150000"/>
              </a:lnSpc>
            </a:pPr>
            <a:endParaRPr lang="en-US" sz="2400" dirty="0">
              <a:effectLst/>
              <a:latin typeface="Cambria (Body)"/>
              <a:ea typeface="Times New Roman" panose="02020603050405020304" pitchFamily="18" charset="0"/>
              <a:cs typeface="Latha" panose="020B0604020202020204" pitchFamily="34" charset="0"/>
            </a:endParaRPr>
          </a:p>
          <a:p>
            <a:pPr algn="just">
              <a:lnSpc>
                <a:spcPct val="150000"/>
              </a:lnSpc>
            </a:pPr>
            <a:endParaRPr lang="en-US" sz="2400" dirty="0">
              <a:effectLst/>
              <a:latin typeface="Cambria (Body)"/>
              <a:ea typeface="Times New Roman" panose="02020603050405020304" pitchFamily="18" charset="0"/>
              <a:cs typeface="Latha" panose="020B0604020202020204" pitchFamily="34" charset="0"/>
            </a:endParaRPr>
          </a:p>
          <a:p>
            <a:pPr algn="just"/>
            <a:endParaRPr lang="en-US" dirty="0"/>
          </a:p>
        </p:txBody>
      </p:sp>
      <p:graphicFrame>
        <p:nvGraphicFramePr>
          <p:cNvPr id="6" name="Table 4">
            <a:extLst>
              <a:ext uri="{FF2B5EF4-FFF2-40B4-BE49-F238E27FC236}">
                <a16:creationId xmlns:a16="http://schemas.microsoft.com/office/drawing/2014/main" id="{F786851F-C9BA-4497-ABE7-64107FE3A1F0}"/>
              </a:ext>
            </a:extLst>
          </p:cNvPr>
          <p:cNvGraphicFramePr>
            <a:graphicFrameLocks noGrp="1"/>
          </p:cNvGraphicFramePr>
          <p:nvPr>
            <p:extLst>
              <p:ext uri="{D42A27DB-BD31-4B8C-83A1-F6EECF244321}">
                <p14:modId xmlns:p14="http://schemas.microsoft.com/office/powerpoint/2010/main" val="746314446"/>
              </p:ext>
            </p:extLst>
          </p:nvPr>
        </p:nvGraphicFramePr>
        <p:xfrm>
          <a:off x="952501" y="817422"/>
          <a:ext cx="7086599" cy="5474052"/>
        </p:xfrm>
        <a:graphic>
          <a:graphicData uri="http://schemas.openxmlformats.org/drawingml/2006/table">
            <a:tbl>
              <a:tblPr firstRow="1" bandRow="1">
                <a:tableStyleId>{5C22544A-7EE6-4342-B048-85BDC9FD1C3A}</a:tableStyleId>
              </a:tblPr>
              <a:tblGrid>
                <a:gridCol w="2878931">
                  <a:extLst>
                    <a:ext uri="{9D8B030D-6E8A-4147-A177-3AD203B41FA5}">
                      <a16:colId xmlns:a16="http://schemas.microsoft.com/office/drawing/2014/main" val="4278848620"/>
                    </a:ext>
                  </a:extLst>
                </a:gridCol>
                <a:gridCol w="766580">
                  <a:extLst>
                    <a:ext uri="{9D8B030D-6E8A-4147-A177-3AD203B41FA5}">
                      <a16:colId xmlns:a16="http://schemas.microsoft.com/office/drawing/2014/main" val="1000223013"/>
                    </a:ext>
                  </a:extLst>
                </a:gridCol>
                <a:gridCol w="797242">
                  <a:extLst>
                    <a:ext uri="{9D8B030D-6E8A-4147-A177-3AD203B41FA5}">
                      <a16:colId xmlns:a16="http://schemas.microsoft.com/office/drawing/2014/main" val="3918978600"/>
                    </a:ext>
                  </a:extLst>
                </a:gridCol>
                <a:gridCol w="797242">
                  <a:extLst>
                    <a:ext uri="{9D8B030D-6E8A-4147-A177-3AD203B41FA5}">
                      <a16:colId xmlns:a16="http://schemas.microsoft.com/office/drawing/2014/main" val="4212624347"/>
                    </a:ext>
                  </a:extLst>
                </a:gridCol>
                <a:gridCol w="1846604">
                  <a:extLst>
                    <a:ext uri="{9D8B030D-6E8A-4147-A177-3AD203B41FA5}">
                      <a16:colId xmlns:a16="http://schemas.microsoft.com/office/drawing/2014/main" val="1457827258"/>
                    </a:ext>
                  </a:extLst>
                </a:gridCol>
              </a:tblGrid>
              <a:tr h="816173">
                <a:tc>
                  <a:txBody>
                    <a:bodyPr/>
                    <a:lstStyle/>
                    <a:p>
                      <a:pPr algn="ctr"/>
                      <a:r>
                        <a:rPr lang="en-US" sz="1600" dirty="0"/>
                        <a:t>Features</a:t>
                      </a:r>
                    </a:p>
                  </a:txBody>
                  <a:tcPr marL="119780" marR="119780" marT="59890" marB="59890"/>
                </a:tc>
                <a:tc>
                  <a:txBody>
                    <a:bodyPr/>
                    <a:lstStyle/>
                    <a:p>
                      <a:pPr algn="ctr"/>
                      <a:r>
                        <a:rPr lang="en-US" sz="1600" dirty="0"/>
                        <a:t>[1]</a:t>
                      </a:r>
                    </a:p>
                  </a:txBody>
                  <a:tcPr marL="119780" marR="119780" marT="59890" marB="59890"/>
                </a:tc>
                <a:tc>
                  <a:txBody>
                    <a:bodyPr/>
                    <a:lstStyle/>
                    <a:p>
                      <a:pPr algn="ctr"/>
                      <a:r>
                        <a:rPr lang="en-US" sz="1600" dirty="0"/>
                        <a:t>[2]</a:t>
                      </a:r>
                    </a:p>
                  </a:txBody>
                  <a:tcPr marL="119780" marR="119780" marT="59890" marB="59890"/>
                </a:tc>
                <a:tc>
                  <a:txBody>
                    <a:bodyPr/>
                    <a:lstStyle/>
                    <a:p>
                      <a:pPr algn="ctr"/>
                      <a:r>
                        <a:rPr lang="en-US" sz="1600" dirty="0"/>
                        <a:t>[3]</a:t>
                      </a:r>
                    </a:p>
                  </a:txBody>
                  <a:tcPr marL="119780" marR="119780" marT="59890" marB="59890"/>
                </a:tc>
                <a:tc>
                  <a:txBody>
                    <a:bodyPr/>
                    <a:lstStyle/>
                    <a:p>
                      <a:pPr algn="ctr"/>
                      <a:r>
                        <a:rPr lang="en-US" sz="1600" dirty="0"/>
                        <a:t>Proposed System</a:t>
                      </a:r>
                    </a:p>
                    <a:p>
                      <a:pPr algn="ctr"/>
                      <a:r>
                        <a:rPr lang="si-LK" sz="1600" dirty="0"/>
                        <a:t>ශ්‍රී </a:t>
                      </a:r>
                      <a:r>
                        <a:rPr lang="en-US" sz="1600" dirty="0"/>
                        <a:t>Voice</a:t>
                      </a:r>
                    </a:p>
                  </a:txBody>
                  <a:tcPr marL="119780" marR="119780" marT="59890" marB="59890"/>
                </a:tc>
                <a:extLst>
                  <a:ext uri="{0D108BD9-81ED-4DB2-BD59-A6C34878D82A}">
                    <a16:rowId xmlns:a16="http://schemas.microsoft.com/office/drawing/2014/main" val="1164206833"/>
                  </a:ext>
                </a:extLst>
              </a:tr>
              <a:tr h="375844">
                <a:tc>
                  <a:txBody>
                    <a:bodyPr/>
                    <a:lstStyle/>
                    <a:p>
                      <a:r>
                        <a:rPr lang="en-US" sz="1600" dirty="0"/>
                        <a:t>Sinhala language</a:t>
                      </a:r>
                    </a:p>
                  </a:txBody>
                  <a:tcPr marL="119780" marR="119780" marT="59890" marB="59890"/>
                </a:tc>
                <a:tc>
                  <a:txBody>
                    <a:bodyPr/>
                    <a:lstStyle/>
                    <a:p>
                      <a:endParaRPr lang="en-US" sz="1600" dirty="0"/>
                    </a:p>
                  </a:txBody>
                  <a:tcPr marL="119780" marR="119780" marT="59890" marB="59890"/>
                </a:tc>
                <a:tc>
                  <a:txBody>
                    <a:bodyPr/>
                    <a:lstStyle/>
                    <a:p>
                      <a:endParaRPr lang="en-US" sz="1600" dirty="0"/>
                    </a:p>
                  </a:txBody>
                  <a:tcPr marL="119780" marR="119780" marT="59890" marB="59890"/>
                </a:tc>
                <a:tc>
                  <a:txBody>
                    <a:bodyPr/>
                    <a:lstStyle/>
                    <a:p>
                      <a:endParaRPr lang="en-US" sz="1600" dirty="0"/>
                    </a:p>
                  </a:txBody>
                  <a:tcPr marL="119780" marR="119780" marT="59890" marB="59890"/>
                </a:tc>
                <a:tc>
                  <a:txBody>
                    <a:bodyPr/>
                    <a:lstStyle/>
                    <a:p>
                      <a:endParaRPr lang="en-US" sz="1600"/>
                    </a:p>
                  </a:txBody>
                  <a:tcPr marL="119780" marR="119780" marT="59890" marB="59890"/>
                </a:tc>
                <a:extLst>
                  <a:ext uri="{0D108BD9-81ED-4DB2-BD59-A6C34878D82A}">
                    <a16:rowId xmlns:a16="http://schemas.microsoft.com/office/drawing/2014/main" val="3408557536"/>
                  </a:ext>
                </a:extLst>
              </a:tr>
              <a:tr h="354065">
                <a:tc>
                  <a:txBody>
                    <a:bodyPr/>
                    <a:lstStyle/>
                    <a:p>
                      <a:r>
                        <a:rPr lang="en-US" sz="1600" dirty="0"/>
                        <a:t>Speech-to-text</a:t>
                      </a:r>
                    </a:p>
                  </a:txBody>
                  <a:tcPr marL="119780" marR="119780" marT="59890" marB="59890"/>
                </a:tc>
                <a:tc>
                  <a:txBody>
                    <a:bodyPr/>
                    <a:lstStyle/>
                    <a:p>
                      <a:endParaRPr lang="en-US" sz="1600" dirty="0"/>
                    </a:p>
                  </a:txBody>
                  <a:tcPr marL="119780" marR="119780" marT="59890" marB="59890"/>
                </a:tc>
                <a:tc>
                  <a:txBody>
                    <a:bodyPr/>
                    <a:lstStyle/>
                    <a:p>
                      <a:endParaRPr lang="en-US" sz="1600" dirty="0"/>
                    </a:p>
                  </a:txBody>
                  <a:tcPr marL="119780" marR="119780" marT="59890" marB="59890"/>
                </a:tc>
                <a:tc>
                  <a:txBody>
                    <a:bodyPr/>
                    <a:lstStyle/>
                    <a:p>
                      <a:endParaRPr lang="en-US" sz="1600" dirty="0"/>
                    </a:p>
                  </a:txBody>
                  <a:tcPr marL="119780" marR="119780" marT="59890" marB="59890"/>
                </a:tc>
                <a:tc>
                  <a:txBody>
                    <a:bodyPr/>
                    <a:lstStyle/>
                    <a:p>
                      <a:endParaRPr lang="en-US" sz="1600" dirty="0"/>
                    </a:p>
                  </a:txBody>
                  <a:tcPr marL="119780" marR="119780" marT="59890" marB="59890"/>
                </a:tc>
                <a:extLst>
                  <a:ext uri="{0D108BD9-81ED-4DB2-BD59-A6C34878D82A}">
                    <a16:rowId xmlns:a16="http://schemas.microsoft.com/office/drawing/2014/main" val="1163231727"/>
                  </a:ext>
                </a:extLst>
              </a:tr>
              <a:tr h="405098">
                <a:tc>
                  <a:txBody>
                    <a:bodyPr/>
                    <a:lstStyle/>
                    <a:p>
                      <a:r>
                        <a:rPr lang="en-US" sz="1600" dirty="0"/>
                        <a:t>Text-to Sinhala speech</a:t>
                      </a:r>
                    </a:p>
                  </a:txBody>
                  <a:tcPr marL="119780" marR="119780" marT="59890" marB="59890"/>
                </a:tc>
                <a:tc>
                  <a:txBody>
                    <a:bodyPr/>
                    <a:lstStyle/>
                    <a:p>
                      <a:endParaRPr lang="en-US" sz="1600" dirty="0"/>
                    </a:p>
                  </a:txBody>
                  <a:tcPr marL="119780" marR="119780" marT="59890" marB="59890"/>
                </a:tc>
                <a:tc>
                  <a:txBody>
                    <a:bodyPr/>
                    <a:lstStyle/>
                    <a:p>
                      <a:endParaRPr lang="en-US" sz="1600" dirty="0"/>
                    </a:p>
                  </a:txBody>
                  <a:tcPr marL="119780" marR="119780" marT="59890" marB="59890"/>
                </a:tc>
                <a:tc>
                  <a:txBody>
                    <a:bodyPr/>
                    <a:lstStyle/>
                    <a:p>
                      <a:endParaRPr lang="en-US" sz="1600" dirty="0"/>
                    </a:p>
                  </a:txBody>
                  <a:tcPr marL="119780" marR="119780" marT="59890" marB="59890"/>
                </a:tc>
                <a:tc>
                  <a:txBody>
                    <a:bodyPr/>
                    <a:lstStyle/>
                    <a:p>
                      <a:endParaRPr lang="en-US" sz="1600" dirty="0"/>
                    </a:p>
                  </a:txBody>
                  <a:tcPr marL="119780" marR="119780" marT="59890" marB="59890"/>
                </a:tc>
                <a:extLst>
                  <a:ext uri="{0D108BD9-81ED-4DB2-BD59-A6C34878D82A}">
                    <a16:rowId xmlns:a16="http://schemas.microsoft.com/office/drawing/2014/main" val="4241565850"/>
                  </a:ext>
                </a:extLst>
              </a:tr>
              <a:tr h="59149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Provide answers in Sinhala voice output</a:t>
                      </a:r>
                    </a:p>
                  </a:txBody>
                  <a:tcPr marL="119780" marR="119780" marT="59890" marB="59890"/>
                </a:tc>
                <a:tc>
                  <a:txBody>
                    <a:bodyPr/>
                    <a:lstStyle/>
                    <a:p>
                      <a:endParaRPr lang="en-US" sz="2000" dirty="0"/>
                    </a:p>
                  </a:txBody>
                  <a:tcPr marL="119780" marR="119780" marT="59890" marB="59890"/>
                </a:tc>
                <a:tc>
                  <a:txBody>
                    <a:bodyPr/>
                    <a:lstStyle/>
                    <a:p>
                      <a:endParaRPr lang="en-US" sz="2000" dirty="0"/>
                    </a:p>
                  </a:txBody>
                  <a:tcPr marL="119780" marR="119780" marT="59890" marB="59890"/>
                </a:tc>
                <a:tc>
                  <a:txBody>
                    <a:bodyPr/>
                    <a:lstStyle/>
                    <a:p>
                      <a:endParaRPr lang="en-US" sz="2000" dirty="0"/>
                    </a:p>
                  </a:txBody>
                  <a:tcPr marL="119780" marR="119780" marT="59890" marB="59890"/>
                </a:tc>
                <a:tc>
                  <a:txBody>
                    <a:bodyPr/>
                    <a:lstStyle/>
                    <a:p>
                      <a:endParaRPr lang="en-US" sz="2000" dirty="0"/>
                    </a:p>
                  </a:txBody>
                  <a:tcPr marL="119780" marR="119780" marT="59890" marB="59890"/>
                </a:tc>
                <a:extLst>
                  <a:ext uri="{0D108BD9-81ED-4DB2-BD59-A6C34878D82A}">
                    <a16:rowId xmlns:a16="http://schemas.microsoft.com/office/drawing/2014/main" val="631940931"/>
                  </a:ext>
                </a:extLst>
              </a:tr>
              <a:tr h="82892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Provide answers in Sinhala text output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marL="119780" marR="119780" marT="59890" marB="59890"/>
                </a:tc>
                <a:tc>
                  <a:txBody>
                    <a:bodyPr/>
                    <a:lstStyle/>
                    <a:p>
                      <a:endParaRPr lang="en-US" sz="2000" dirty="0"/>
                    </a:p>
                  </a:txBody>
                  <a:tcPr marL="119780" marR="119780" marT="59890" marB="59890"/>
                </a:tc>
                <a:tc>
                  <a:txBody>
                    <a:bodyPr/>
                    <a:lstStyle/>
                    <a:p>
                      <a:endParaRPr lang="en-US" sz="2000" dirty="0"/>
                    </a:p>
                  </a:txBody>
                  <a:tcPr marL="119780" marR="119780" marT="59890" marB="59890"/>
                </a:tc>
                <a:tc>
                  <a:txBody>
                    <a:bodyPr/>
                    <a:lstStyle/>
                    <a:p>
                      <a:endParaRPr lang="en-US" sz="2000" dirty="0"/>
                    </a:p>
                  </a:txBody>
                  <a:tcPr marL="119780" marR="119780" marT="59890" marB="59890"/>
                </a:tc>
                <a:tc>
                  <a:txBody>
                    <a:bodyPr/>
                    <a:lstStyle/>
                    <a:p>
                      <a:endParaRPr lang="en-US" sz="2000" dirty="0"/>
                    </a:p>
                  </a:txBody>
                  <a:tcPr marL="119780" marR="119780" marT="59890" marB="59890"/>
                </a:tc>
                <a:extLst>
                  <a:ext uri="{0D108BD9-81ED-4DB2-BD59-A6C34878D82A}">
                    <a16:rowId xmlns:a16="http://schemas.microsoft.com/office/drawing/2014/main" val="1100336204"/>
                  </a:ext>
                </a:extLst>
              </a:tr>
              <a:tr h="47261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Automating daily tasks </a:t>
                      </a:r>
                    </a:p>
                  </a:txBody>
                  <a:tcPr marL="119780" marR="119780" marT="59890" marB="59890"/>
                </a:tc>
                <a:tc>
                  <a:txBody>
                    <a:bodyPr/>
                    <a:lstStyle/>
                    <a:p>
                      <a:endParaRPr lang="en-US" sz="2000" dirty="0"/>
                    </a:p>
                  </a:txBody>
                  <a:tcPr marL="119780" marR="119780" marT="59890" marB="59890"/>
                </a:tc>
                <a:tc>
                  <a:txBody>
                    <a:bodyPr/>
                    <a:lstStyle/>
                    <a:p>
                      <a:endParaRPr lang="en-US" sz="2000" dirty="0"/>
                    </a:p>
                  </a:txBody>
                  <a:tcPr marL="119780" marR="119780" marT="59890" marB="59890"/>
                </a:tc>
                <a:tc>
                  <a:txBody>
                    <a:bodyPr/>
                    <a:lstStyle/>
                    <a:p>
                      <a:endParaRPr lang="en-US" sz="2000" dirty="0"/>
                    </a:p>
                  </a:txBody>
                  <a:tcPr marL="119780" marR="119780" marT="59890" marB="59890"/>
                </a:tc>
                <a:tc>
                  <a:txBody>
                    <a:bodyPr/>
                    <a:lstStyle/>
                    <a:p>
                      <a:endParaRPr lang="en-US" sz="2000" dirty="0"/>
                    </a:p>
                  </a:txBody>
                  <a:tcPr marL="119780" marR="119780" marT="59890" marB="59890"/>
                </a:tc>
                <a:extLst>
                  <a:ext uri="{0D108BD9-81ED-4DB2-BD59-A6C34878D82A}">
                    <a16:rowId xmlns:a16="http://schemas.microsoft.com/office/drawing/2014/main" val="2589931754"/>
                  </a:ext>
                </a:extLst>
              </a:tr>
              <a:tr h="59149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Facial expression detection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marL="119780" marR="119780" marT="59890" marB="59890"/>
                </a:tc>
                <a:tc>
                  <a:txBody>
                    <a:bodyPr/>
                    <a:lstStyle/>
                    <a:p>
                      <a:endParaRPr lang="en-US" sz="2000" dirty="0"/>
                    </a:p>
                  </a:txBody>
                  <a:tcPr marL="119780" marR="119780" marT="59890" marB="59890"/>
                </a:tc>
                <a:tc>
                  <a:txBody>
                    <a:bodyPr/>
                    <a:lstStyle/>
                    <a:p>
                      <a:endParaRPr lang="en-US" sz="2000" dirty="0"/>
                    </a:p>
                  </a:txBody>
                  <a:tcPr marL="119780" marR="119780" marT="59890" marB="59890"/>
                </a:tc>
                <a:tc>
                  <a:txBody>
                    <a:bodyPr/>
                    <a:lstStyle/>
                    <a:p>
                      <a:endParaRPr lang="en-US" sz="2000" dirty="0"/>
                    </a:p>
                  </a:txBody>
                  <a:tcPr marL="119780" marR="119780" marT="59890" marB="59890"/>
                </a:tc>
                <a:tc>
                  <a:txBody>
                    <a:bodyPr/>
                    <a:lstStyle/>
                    <a:p>
                      <a:endParaRPr lang="en-US" sz="2000" dirty="0"/>
                    </a:p>
                  </a:txBody>
                  <a:tcPr marL="119780" marR="119780" marT="59890" marB="59890"/>
                </a:tc>
                <a:extLst>
                  <a:ext uri="{0D108BD9-81ED-4DB2-BD59-A6C34878D82A}">
                    <a16:rowId xmlns:a16="http://schemas.microsoft.com/office/drawing/2014/main" val="562039322"/>
                  </a:ext>
                </a:extLst>
              </a:tr>
              <a:tr h="9744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Suggestions generation according to the real time situation</a:t>
                      </a:r>
                    </a:p>
                  </a:txBody>
                  <a:tcPr marL="119780" marR="119780" marT="59890" marB="59890"/>
                </a:tc>
                <a:tc>
                  <a:txBody>
                    <a:bodyPr/>
                    <a:lstStyle/>
                    <a:p>
                      <a:endParaRPr lang="en-US" sz="2000" dirty="0"/>
                    </a:p>
                  </a:txBody>
                  <a:tcPr marL="119780" marR="119780" marT="59890" marB="59890"/>
                </a:tc>
                <a:tc>
                  <a:txBody>
                    <a:bodyPr/>
                    <a:lstStyle/>
                    <a:p>
                      <a:endParaRPr lang="en-US" sz="2000" dirty="0"/>
                    </a:p>
                  </a:txBody>
                  <a:tcPr marL="119780" marR="119780" marT="59890" marB="59890"/>
                </a:tc>
                <a:tc>
                  <a:txBody>
                    <a:bodyPr/>
                    <a:lstStyle/>
                    <a:p>
                      <a:endParaRPr lang="en-US" sz="2000" dirty="0"/>
                    </a:p>
                  </a:txBody>
                  <a:tcPr marL="119780" marR="119780" marT="59890" marB="59890"/>
                </a:tc>
                <a:tc>
                  <a:txBody>
                    <a:bodyPr/>
                    <a:lstStyle/>
                    <a:p>
                      <a:endParaRPr lang="en-US" sz="2000" dirty="0"/>
                    </a:p>
                  </a:txBody>
                  <a:tcPr marL="119780" marR="119780" marT="59890" marB="59890"/>
                </a:tc>
                <a:extLst>
                  <a:ext uri="{0D108BD9-81ED-4DB2-BD59-A6C34878D82A}">
                    <a16:rowId xmlns:a16="http://schemas.microsoft.com/office/drawing/2014/main" val="130596770"/>
                  </a:ext>
                </a:extLst>
              </a:tr>
            </a:tbl>
          </a:graphicData>
        </a:graphic>
      </p:graphicFrame>
      <p:pic>
        <p:nvPicPr>
          <p:cNvPr id="7" name="Graphic 6" descr="Badge Tick1 with solid fill">
            <a:extLst>
              <a:ext uri="{FF2B5EF4-FFF2-40B4-BE49-F238E27FC236}">
                <a16:creationId xmlns:a16="http://schemas.microsoft.com/office/drawing/2014/main" id="{EA6B8983-4D34-45E7-8007-3EB447A8168A}"/>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896100" y="1627922"/>
            <a:ext cx="304800" cy="304800"/>
          </a:xfrm>
          <a:prstGeom prst="rect">
            <a:avLst/>
          </a:prstGeom>
        </p:spPr>
      </p:pic>
      <p:pic>
        <p:nvPicPr>
          <p:cNvPr id="9" name="Graphic 8" descr="Badge Tick1 with solid fill">
            <a:extLst>
              <a:ext uri="{FF2B5EF4-FFF2-40B4-BE49-F238E27FC236}">
                <a16:creationId xmlns:a16="http://schemas.microsoft.com/office/drawing/2014/main" id="{6653F557-F402-4F07-8D14-6E5A2ACF4870}"/>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896100" y="2057621"/>
            <a:ext cx="304800" cy="304800"/>
          </a:xfrm>
          <a:prstGeom prst="rect">
            <a:avLst/>
          </a:prstGeom>
        </p:spPr>
      </p:pic>
      <p:pic>
        <p:nvPicPr>
          <p:cNvPr id="10" name="Graphic 9" descr="Badge Tick1 with solid fill">
            <a:extLst>
              <a:ext uri="{FF2B5EF4-FFF2-40B4-BE49-F238E27FC236}">
                <a16:creationId xmlns:a16="http://schemas.microsoft.com/office/drawing/2014/main" id="{DB9B3B82-0891-4EB1-A8AE-86FFE792ECAE}"/>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896100" y="2458129"/>
            <a:ext cx="304800" cy="304800"/>
          </a:xfrm>
          <a:prstGeom prst="rect">
            <a:avLst/>
          </a:prstGeom>
        </p:spPr>
      </p:pic>
      <p:pic>
        <p:nvPicPr>
          <p:cNvPr id="11" name="Graphic 10" descr="Badge Tick1 with solid fill">
            <a:extLst>
              <a:ext uri="{FF2B5EF4-FFF2-40B4-BE49-F238E27FC236}">
                <a16:creationId xmlns:a16="http://schemas.microsoft.com/office/drawing/2014/main" id="{25B3CD3C-52B5-41C1-85D0-BF918588BFF1}"/>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896100" y="2890124"/>
            <a:ext cx="304800" cy="304800"/>
          </a:xfrm>
          <a:prstGeom prst="rect">
            <a:avLst/>
          </a:prstGeom>
        </p:spPr>
      </p:pic>
      <p:pic>
        <p:nvPicPr>
          <p:cNvPr id="12" name="Graphic 11" descr="Badge Tick1 with solid fill">
            <a:extLst>
              <a:ext uri="{FF2B5EF4-FFF2-40B4-BE49-F238E27FC236}">
                <a16:creationId xmlns:a16="http://schemas.microsoft.com/office/drawing/2014/main" id="{DB7804AA-313F-4958-908C-D347ABACF89F}"/>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896100" y="3644119"/>
            <a:ext cx="304800" cy="304800"/>
          </a:xfrm>
          <a:prstGeom prst="rect">
            <a:avLst/>
          </a:prstGeom>
        </p:spPr>
      </p:pic>
      <p:pic>
        <p:nvPicPr>
          <p:cNvPr id="13" name="Graphic 12" descr="Badge Tick1 with solid fill">
            <a:extLst>
              <a:ext uri="{FF2B5EF4-FFF2-40B4-BE49-F238E27FC236}">
                <a16:creationId xmlns:a16="http://schemas.microsoft.com/office/drawing/2014/main" id="{01F9B290-BB84-4E7E-A37B-5AF200B8C4CC}"/>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915150" y="4315129"/>
            <a:ext cx="304800" cy="304800"/>
          </a:xfrm>
          <a:prstGeom prst="rect">
            <a:avLst/>
          </a:prstGeom>
        </p:spPr>
      </p:pic>
      <p:pic>
        <p:nvPicPr>
          <p:cNvPr id="14" name="Graphic 13" descr="Badge Tick1 with solid fill">
            <a:extLst>
              <a:ext uri="{FF2B5EF4-FFF2-40B4-BE49-F238E27FC236}">
                <a16:creationId xmlns:a16="http://schemas.microsoft.com/office/drawing/2014/main" id="{B2EA0005-16F3-494B-82F1-6133F05A7BC0}"/>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928237" y="4882975"/>
            <a:ext cx="304800" cy="304800"/>
          </a:xfrm>
          <a:prstGeom prst="rect">
            <a:avLst/>
          </a:prstGeom>
        </p:spPr>
      </p:pic>
      <p:pic>
        <p:nvPicPr>
          <p:cNvPr id="15" name="Graphic 14" descr="Badge Tick1 with solid fill">
            <a:extLst>
              <a:ext uri="{FF2B5EF4-FFF2-40B4-BE49-F238E27FC236}">
                <a16:creationId xmlns:a16="http://schemas.microsoft.com/office/drawing/2014/main" id="{82738735-4F26-48A7-AE1D-FC33B6E58B02}"/>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938682" y="5562600"/>
            <a:ext cx="304800" cy="304800"/>
          </a:xfrm>
          <a:prstGeom prst="rect">
            <a:avLst/>
          </a:prstGeom>
        </p:spPr>
      </p:pic>
      <p:pic>
        <p:nvPicPr>
          <p:cNvPr id="16" name="Graphic 15" descr="Badge Tick1 with solid fill">
            <a:extLst>
              <a:ext uri="{FF2B5EF4-FFF2-40B4-BE49-F238E27FC236}">
                <a16:creationId xmlns:a16="http://schemas.microsoft.com/office/drawing/2014/main" id="{78E7413D-EDA6-4E99-A8F5-674FA2A9AB38}"/>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042162" y="1627922"/>
            <a:ext cx="304800" cy="304800"/>
          </a:xfrm>
          <a:prstGeom prst="rect">
            <a:avLst/>
          </a:prstGeom>
        </p:spPr>
      </p:pic>
      <p:pic>
        <p:nvPicPr>
          <p:cNvPr id="17" name="Graphic 16" descr="Badge Tick1 with solid fill">
            <a:extLst>
              <a:ext uri="{FF2B5EF4-FFF2-40B4-BE49-F238E27FC236}">
                <a16:creationId xmlns:a16="http://schemas.microsoft.com/office/drawing/2014/main" id="{F0CFAC3D-240B-4E59-BD2A-F65AED72243D}"/>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042162" y="2057621"/>
            <a:ext cx="304800" cy="304800"/>
          </a:xfrm>
          <a:prstGeom prst="rect">
            <a:avLst/>
          </a:prstGeom>
        </p:spPr>
      </p:pic>
      <p:pic>
        <p:nvPicPr>
          <p:cNvPr id="18" name="Graphic 17" descr="Close with solid fill">
            <a:extLst>
              <a:ext uri="{FF2B5EF4-FFF2-40B4-BE49-F238E27FC236}">
                <a16:creationId xmlns:a16="http://schemas.microsoft.com/office/drawing/2014/main" id="{91AF0B0F-4DEB-407B-8FAD-4F68BE9D4F58}"/>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067175" y="2890124"/>
            <a:ext cx="304800" cy="304800"/>
          </a:xfrm>
          <a:prstGeom prst="rect">
            <a:avLst/>
          </a:prstGeom>
        </p:spPr>
      </p:pic>
      <p:pic>
        <p:nvPicPr>
          <p:cNvPr id="19" name="Graphic 18" descr="Close with solid fill">
            <a:extLst>
              <a:ext uri="{FF2B5EF4-FFF2-40B4-BE49-F238E27FC236}">
                <a16:creationId xmlns:a16="http://schemas.microsoft.com/office/drawing/2014/main" id="{92E2B800-1B98-4938-B835-04D1F2E4D238}"/>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067175" y="2422535"/>
            <a:ext cx="304800" cy="304800"/>
          </a:xfrm>
          <a:prstGeom prst="rect">
            <a:avLst/>
          </a:prstGeom>
        </p:spPr>
      </p:pic>
      <p:pic>
        <p:nvPicPr>
          <p:cNvPr id="20" name="Graphic 19" descr="Close with solid fill">
            <a:extLst>
              <a:ext uri="{FF2B5EF4-FFF2-40B4-BE49-F238E27FC236}">
                <a16:creationId xmlns:a16="http://schemas.microsoft.com/office/drawing/2014/main" id="{856202CD-5230-48F7-B4A0-073633215875}"/>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067175" y="3627040"/>
            <a:ext cx="304800" cy="304800"/>
          </a:xfrm>
          <a:prstGeom prst="rect">
            <a:avLst/>
          </a:prstGeom>
        </p:spPr>
      </p:pic>
      <p:pic>
        <p:nvPicPr>
          <p:cNvPr id="21" name="Graphic 20" descr="Close with solid fill">
            <a:extLst>
              <a:ext uri="{FF2B5EF4-FFF2-40B4-BE49-F238E27FC236}">
                <a16:creationId xmlns:a16="http://schemas.microsoft.com/office/drawing/2014/main" id="{4E19E0D2-09F7-4301-9BF8-58472C26E99D}"/>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067175" y="4315129"/>
            <a:ext cx="304800" cy="304800"/>
          </a:xfrm>
          <a:prstGeom prst="rect">
            <a:avLst/>
          </a:prstGeom>
        </p:spPr>
      </p:pic>
      <p:pic>
        <p:nvPicPr>
          <p:cNvPr id="22" name="Graphic 21" descr="Close with solid fill">
            <a:extLst>
              <a:ext uri="{FF2B5EF4-FFF2-40B4-BE49-F238E27FC236}">
                <a16:creationId xmlns:a16="http://schemas.microsoft.com/office/drawing/2014/main" id="{52D32315-5ACA-43EB-8F60-E379D027F466}"/>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076700" y="4850818"/>
            <a:ext cx="304800" cy="304800"/>
          </a:xfrm>
          <a:prstGeom prst="rect">
            <a:avLst/>
          </a:prstGeom>
        </p:spPr>
      </p:pic>
      <p:pic>
        <p:nvPicPr>
          <p:cNvPr id="23" name="Graphic 22" descr="Close with solid fill">
            <a:extLst>
              <a:ext uri="{FF2B5EF4-FFF2-40B4-BE49-F238E27FC236}">
                <a16:creationId xmlns:a16="http://schemas.microsoft.com/office/drawing/2014/main" id="{DB0E2F04-D9D8-4C91-A0E6-FEC5B40EA577}"/>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080262" y="5563279"/>
            <a:ext cx="304800" cy="304800"/>
          </a:xfrm>
          <a:prstGeom prst="rect">
            <a:avLst/>
          </a:prstGeom>
        </p:spPr>
      </p:pic>
      <p:pic>
        <p:nvPicPr>
          <p:cNvPr id="24" name="Graphic 23" descr="Badge Tick1 with solid fill">
            <a:extLst>
              <a:ext uri="{FF2B5EF4-FFF2-40B4-BE49-F238E27FC236}">
                <a16:creationId xmlns:a16="http://schemas.microsoft.com/office/drawing/2014/main" id="{86ED9379-D0D5-42F7-9BCD-6D7EDA7F690A}"/>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842263" y="1627922"/>
            <a:ext cx="304800" cy="304800"/>
          </a:xfrm>
          <a:prstGeom prst="rect">
            <a:avLst/>
          </a:prstGeom>
        </p:spPr>
      </p:pic>
      <p:pic>
        <p:nvPicPr>
          <p:cNvPr id="25" name="Graphic 24" descr="Badge Tick1 with solid fill">
            <a:extLst>
              <a:ext uri="{FF2B5EF4-FFF2-40B4-BE49-F238E27FC236}">
                <a16:creationId xmlns:a16="http://schemas.microsoft.com/office/drawing/2014/main" id="{322EECF6-CAAC-4B32-995C-23E7AD179384}"/>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842263" y="3607137"/>
            <a:ext cx="304800" cy="304800"/>
          </a:xfrm>
          <a:prstGeom prst="rect">
            <a:avLst/>
          </a:prstGeom>
        </p:spPr>
      </p:pic>
      <p:pic>
        <p:nvPicPr>
          <p:cNvPr id="26" name="Graphic 25" descr="Close with solid fill">
            <a:extLst>
              <a:ext uri="{FF2B5EF4-FFF2-40B4-BE49-F238E27FC236}">
                <a16:creationId xmlns:a16="http://schemas.microsoft.com/office/drawing/2014/main" id="{24B9EED1-199D-46B1-A56B-B05648D78C22}"/>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842263" y="2890124"/>
            <a:ext cx="304800" cy="304800"/>
          </a:xfrm>
          <a:prstGeom prst="rect">
            <a:avLst/>
          </a:prstGeom>
        </p:spPr>
      </p:pic>
      <p:pic>
        <p:nvPicPr>
          <p:cNvPr id="27" name="Graphic 26" descr="Close with solid fill">
            <a:extLst>
              <a:ext uri="{FF2B5EF4-FFF2-40B4-BE49-F238E27FC236}">
                <a16:creationId xmlns:a16="http://schemas.microsoft.com/office/drawing/2014/main" id="{5F868F3B-5D9D-48E1-A6C9-A1CB71525EE5}"/>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842263" y="2417335"/>
            <a:ext cx="304800" cy="304800"/>
          </a:xfrm>
          <a:prstGeom prst="rect">
            <a:avLst/>
          </a:prstGeom>
        </p:spPr>
      </p:pic>
      <p:pic>
        <p:nvPicPr>
          <p:cNvPr id="28" name="Graphic 27" descr="Close with solid fill">
            <a:extLst>
              <a:ext uri="{FF2B5EF4-FFF2-40B4-BE49-F238E27FC236}">
                <a16:creationId xmlns:a16="http://schemas.microsoft.com/office/drawing/2014/main" id="{C51800D0-C0B7-442C-81E6-E6488CD12788}"/>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842263" y="4319598"/>
            <a:ext cx="304800" cy="304800"/>
          </a:xfrm>
          <a:prstGeom prst="rect">
            <a:avLst/>
          </a:prstGeom>
        </p:spPr>
      </p:pic>
      <p:pic>
        <p:nvPicPr>
          <p:cNvPr id="29" name="Graphic 28" descr="Close with solid fill">
            <a:extLst>
              <a:ext uri="{FF2B5EF4-FFF2-40B4-BE49-F238E27FC236}">
                <a16:creationId xmlns:a16="http://schemas.microsoft.com/office/drawing/2014/main" id="{D9296940-42C1-4F25-96A8-6A5E339AD55D}"/>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855350" y="4853617"/>
            <a:ext cx="304800" cy="304800"/>
          </a:xfrm>
          <a:prstGeom prst="rect">
            <a:avLst/>
          </a:prstGeom>
        </p:spPr>
      </p:pic>
      <p:pic>
        <p:nvPicPr>
          <p:cNvPr id="30" name="Graphic 29" descr="Close with solid fill">
            <a:extLst>
              <a:ext uri="{FF2B5EF4-FFF2-40B4-BE49-F238E27FC236}">
                <a16:creationId xmlns:a16="http://schemas.microsoft.com/office/drawing/2014/main" id="{588B300E-9060-470C-9047-CCD929BFA1E9}"/>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855350" y="5562600"/>
            <a:ext cx="304800" cy="304800"/>
          </a:xfrm>
          <a:prstGeom prst="rect">
            <a:avLst/>
          </a:prstGeom>
        </p:spPr>
      </p:pic>
      <p:pic>
        <p:nvPicPr>
          <p:cNvPr id="31" name="Graphic 30" descr="Close with solid fill">
            <a:extLst>
              <a:ext uri="{FF2B5EF4-FFF2-40B4-BE49-F238E27FC236}">
                <a16:creationId xmlns:a16="http://schemas.microsoft.com/office/drawing/2014/main" id="{46FEE80B-6292-4042-BAC3-39B7B39879A7}"/>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842263" y="2057621"/>
            <a:ext cx="304800" cy="304800"/>
          </a:xfrm>
          <a:prstGeom prst="rect">
            <a:avLst/>
          </a:prstGeom>
        </p:spPr>
      </p:pic>
      <p:pic>
        <p:nvPicPr>
          <p:cNvPr id="32" name="Graphic 31" descr="Badge Tick1 with solid fill">
            <a:extLst>
              <a:ext uri="{FF2B5EF4-FFF2-40B4-BE49-F238E27FC236}">
                <a16:creationId xmlns:a16="http://schemas.microsoft.com/office/drawing/2014/main" id="{226F990C-8806-418D-AE28-8FF92715EAED}"/>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651886" y="1627922"/>
            <a:ext cx="304800" cy="304800"/>
          </a:xfrm>
          <a:prstGeom prst="rect">
            <a:avLst/>
          </a:prstGeom>
        </p:spPr>
      </p:pic>
      <p:pic>
        <p:nvPicPr>
          <p:cNvPr id="33" name="Graphic 32" descr="Badge Tick1 with solid fill">
            <a:extLst>
              <a:ext uri="{FF2B5EF4-FFF2-40B4-BE49-F238E27FC236}">
                <a16:creationId xmlns:a16="http://schemas.microsoft.com/office/drawing/2014/main" id="{6B93175B-DD5D-4C86-8685-5229EACA8F8B}"/>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686424" y="2872566"/>
            <a:ext cx="304800" cy="304800"/>
          </a:xfrm>
          <a:prstGeom prst="rect">
            <a:avLst/>
          </a:prstGeom>
        </p:spPr>
      </p:pic>
      <p:pic>
        <p:nvPicPr>
          <p:cNvPr id="34" name="Graphic 33" descr="Close with solid fill">
            <a:extLst>
              <a:ext uri="{FF2B5EF4-FFF2-40B4-BE49-F238E27FC236}">
                <a16:creationId xmlns:a16="http://schemas.microsoft.com/office/drawing/2014/main" id="{A97628B6-5AD3-4719-899D-F8DBC252DA95}"/>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657853" y="2014599"/>
            <a:ext cx="304800" cy="304800"/>
          </a:xfrm>
          <a:prstGeom prst="rect">
            <a:avLst/>
          </a:prstGeom>
        </p:spPr>
      </p:pic>
      <p:pic>
        <p:nvPicPr>
          <p:cNvPr id="35" name="Graphic 34" descr="Close with solid fill">
            <a:extLst>
              <a:ext uri="{FF2B5EF4-FFF2-40B4-BE49-F238E27FC236}">
                <a16:creationId xmlns:a16="http://schemas.microsoft.com/office/drawing/2014/main" id="{0DDBA858-8BE9-4742-BA86-B26E168F550F}"/>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676899" y="2422535"/>
            <a:ext cx="304800" cy="304800"/>
          </a:xfrm>
          <a:prstGeom prst="rect">
            <a:avLst/>
          </a:prstGeom>
        </p:spPr>
      </p:pic>
      <p:pic>
        <p:nvPicPr>
          <p:cNvPr id="36" name="Graphic 35" descr="Close with solid fill">
            <a:extLst>
              <a:ext uri="{FF2B5EF4-FFF2-40B4-BE49-F238E27FC236}">
                <a16:creationId xmlns:a16="http://schemas.microsoft.com/office/drawing/2014/main" id="{50494AE3-BBCB-48D7-B37C-66DCD6E57479}"/>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676899" y="3627040"/>
            <a:ext cx="304800" cy="304800"/>
          </a:xfrm>
          <a:prstGeom prst="rect">
            <a:avLst/>
          </a:prstGeom>
        </p:spPr>
      </p:pic>
      <p:pic>
        <p:nvPicPr>
          <p:cNvPr id="37" name="Graphic 36" descr="Close with solid fill">
            <a:extLst>
              <a:ext uri="{FF2B5EF4-FFF2-40B4-BE49-F238E27FC236}">
                <a16:creationId xmlns:a16="http://schemas.microsoft.com/office/drawing/2014/main" id="{0C561F23-8B32-4523-B9BF-0171E14374FB}"/>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676899" y="4315129"/>
            <a:ext cx="304800" cy="304800"/>
          </a:xfrm>
          <a:prstGeom prst="rect">
            <a:avLst/>
          </a:prstGeom>
        </p:spPr>
      </p:pic>
      <p:pic>
        <p:nvPicPr>
          <p:cNvPr id="38" name="Graphic 37" descr="Close with solid fill">
            <a:extLst>
              <a:ext uri="{FF2B5EF4-FFF2-40B4-BE49-F238E27FC236}">
                <a16:creationId xmlns:a16="http://schemas.microsoft.com/office/drawing/2014/main" id="{ACE543D4-3E77-4891-903B-5A36E8F69219}"/>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686424" y="4850818"/>
            <a:ext cx="304800" cy="304800"/>
          </a:xfrm>
          <a:prstGeom prst="rect">
            <a:avLst/>
          </a:prstGeom>
        </p:spPr>
      </p:pic>
      <p:pic>
        <p:nvPicPr>
          <p:cNvPr id="39" name="Graphic 38" descr="Close with solid fill">
            <a:extLst>
              <a:ext uri="{FF2B5EF4-FFF2-40B4-BE49-F238E27FC236}">
                <a16:creationId xmlns:a16="http://schemas.microsoft.com/office/drawing/2014/main" id="{02FC72A8-0BCC-4F11-8201-72CDA424B38D}"/>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689986" y="5563279"/>
            <a:ext cx="304800" cy="304800"/>
          </a:xfrm>
          <a:prstGeom prst="rect">
            <a:avLst/>
          </a:prstGeom>
        </p:spPr>
      </p:pic>
    </p:spTree>
    <p:extLst>
      <p:ext uri="{BB962C8B-B14F-4D97-AF65-F5344CB8AC3E}">
        <p14:creationId xmlns:p14="http://schemas.microsoft.com/office/powerpoint/2010/main" val="55302495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AFA4D3-82B3-4C28-A116-4725C9A85F10}"/>
              </a:ext>
            </a:extLst>
          </p:cNvPr>
          <p:cNvSpPr>
            <a:spLocks noGrp="1"/>
          </p:cNvSpPr>
          <p:nvPr>
            <p:ph type="title"/>
          </p:nvPr>
        </p:nvSpPr>
        <p:spPr>
          <a:xfrm>
            <a:off x="762000" y="3032919"/>
            <a:ext cx="4876800" cy="792162"/>
          </a:xfrm>
        </p:spPr>
        <p:txBody>
          <a:bodyPr/>
          <a:lstStyle/>
          <a:p>
            <a:r>
              <a:rPr lang="en-US" b="1" dirty="0"/>
              <a:t>METHODOLOGY</a:t>
            </a:r>
          </a:p>
        </p:txBody>
      </p:sp>
      <p:sp>
        <p:nvSpPr>
          <p:cNvPr id="3" name="Content Placeholder 2">
            <a:extLst>
              <a:ext uri="{FF2B5EF4-FFF2-40B4-BE49-F238E27FC236}">
                <a16:creationId xmlns:a16="http://schemas.microsoft.com/office/drawing/2014/main" id="{1526F033-0A4A-4B82-88D5-E5B99BF066F7}"/>
              </a:ext>
            </a:extLst>
          </p:cNvPr>
          <p:cNvSpPr>
            <a:spLocks noGrp="1"/>
          </p:cNvSpPr>
          <p:nvPr>
            <p:ph idx="1"/>
          </p:nvPr>
        </p:nvSpPr>
        <p:spPr/>
        <p:txBody>
          <a:bodyPr>
            <a:normAutofit/>
          </a:bodyPr>
          <a:lstStyle/>
          <a:p>
            <a:pPr marL="0" indent="0" algn="just">
              <a:lnSpc>
                <a:spcPct val="150000"/>
              </a:lnSpc>
              <a:buNone/>
            </a:pPr>
            <a:endParaRPr lang="en-US" sz="2400" b="1" dirty="0">
              <a:latin typeface="Cambria (Body)"/>
              <a:ea typeface="MS Mincho" panose="02020609040205080304" pitchFamily="49" charset="-128"/>
              <a:cs typeface="Latha" panose="020B0604020202020204" pitchFamily="34" charset="0"/>
            </a:endParaRPr>
          </a:p>
          <a:p>
            <a:pPr marL="0" indent="0" algn="just">
              <a:lnSpc>
                <a:spcPct val="150000"/>
              </a:lnSpc>
              <a:buNone/>
            </a:pPr>
            <a:endParaRPr lang="en-US" sz="2400" b="1" dirty="0">
              <a:effectLst/>
              <a:latin typeface="Cambria (Body)"/>
              <a:ea typeface="MS Mincho" panose="02020609040205080304" pitchFamily="49" charset="-128"/>
              <a:cs typeface="Latha" panose="020B0604020202020204" pitchFamily="34" charset="0"/>
            </a:endParaRPr>
          </a:p>
          <a:p>
            <a:pPr marL="0" indent="0" algn="just">
              <a:lnSpc>
                <a:spcPct val="150000"/>
              </a:lnSpc>
              <a:buNone/>
            </a:pPr>
            <a:endParaRPr lang="en-US" sz="2400" b="1" dirty="0">
              <a:effectLst/>
              <a:latin typeface="Cambria (Body)"/>
              <a:ea typeface="MS Mincho" panose="02020609040205080304" pitchFamily="49" charset="-128"/>
              <a:cs typeface="Latha" panose="020B0604020202020204" pitchFamily="34" charset="0"/>
            </a:endParaRPr>
          </a:p>
          <a:p>
            <a:pPr algn="just">
              <a:lnSpc>
                <a:spcPct val="150000"/>
              </a:lnSpc>
            </a:pPr>
            <a:endParaRPr lang="en-US" sz="2800" dirty="0">
              <a:effectLst/>
              <a:latin typeface="Cambria (Body)"/>
              <a:ea typeface="Times New Roman" panose="02020603050405020304" pitchFamily="18" charset="0"/>
              <a:cs typeface="Latha" panose="020B0604020202020204" pitchFamily="34" charset="0"/>
            </a:endParaRPr>
          </a:p>
          <a:p>
            <a:pPr algn="just">
              <a:lnSpc>
                <a:spcPct val="150000"/>
              </a:lnSpc>
            </a:pPr>
            <a:endParaRPr lang="en-US" sz="2400" dirty="0">
              <a:effectLst/>
              <a:latin typeface="Cambria (Body)"/>
              <a:ea typeface="Times New Roman" panose="02020603050405020304" pitchFamily="18" charset="0"/>
              <a:cs typeface="Latha" panose="020B0604020202020204" pitchFamily="34" charset="0"/>
            </a:endParaRPr>
          </a:p>
          <a:p>
            <a:pPr algn="just"/>
            <a:endParaRPr lang="en-US" dirty="0"/>
          </a:p>
        </p:txBody>
      </p:sp>
      <p:sp>
        <p:nvSpPr>
          <p:cNvPr id="4" name="Rectangle 3">
            <a:extLst>
              <a:ext uri="{FF2B5EF4-FFF2-40B4-BE49-F238E27FC236}">
                <a16:creationId xmlns:a16="http://schemas.microsoft.com/office/drawing/2014/main" id="{763741B4-6851-4B5F-9D0C-7A5D25DE023D}"/>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IT19159768</a:t>
            </a:r>
            <a:r>
              <a:rPr lang="en-US" sz="1800" dirty="0">
                <a:solidFill>
                  <a:schemeClr val="tx1"/>
                </a:solidFill>
              </a:rPr>
              <a:t>   |   </a:t>
            </a:r>
            <a:r>
              <a:rPr lang="en-US" sz="1800" b="1" dirty="0">
                <a:solidFill>
                  <a:schemeClr val="tx1"/>
                </a:solidFill>
              </a:rPr>
              <a:t>Nirash J.M.I </a:t>
            </a:r>
            <a:r>
              <a:rPr lang="en-US" sz="1800" dirty="0">
                <a:solidFill>
                  <a:schemeClr val="tx1"/>
                </a:solidFill>
              </a:rPr>
              <a:t>|   </a:t>
            </a:r>
            <a:r>
              <a:rPr lang="en-US" dirty="0">
                <a:solidFill>
                  <a:schemeClr val="tx1"/>
                </a:solidFill>
              </a:rPr>
              <a:t>2022-200</a:t>
            </a:r>
            <a:endParaRPr lang="en-US" sz="1800" b="0" dirty="0">
              <a:solidFill>
                <a:schemeClr val="tx1"/>
              </a:solidFill>
            </a:endParaRPr>
          </a:p>
        </p:txBody>
      </p:sp>
      <p:pic>
        <p:nvPicPr>
          <p:cNvPr id="6" name="Picture 5">
            <a:extLst>
              <a:ext uri="{FF2B5EF4-FFF2-40B4-BE49-F238E27FC236}">
                <a16:creationId xmlns:a16="http://schemas.microsoft.com/office/drawing/2014/main" id="{FB5381B8-0741-406C-A689-821BF964ED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17766" y="1919024"/>
            <a:ext cx="3948645" cy="2993142"/>
          </a:xfrm>
          <a:prstGeom prst="rect">
            <a:avLst/>
          </a:prstGeom>
        </p:spPr>
      </p:pic>
      <p:pic>
        <p:nvPicPr>
          <p:cNvPr id="7" name="Picture 4">
            <a:extLst>
              <a:ext uri="{FF2B5EF4-FFF2-40B4-BE49-F238E27FC236}">
                <a16:creationId xmlns:a16="http://schemas.microsoft.com/office/drawing/2014/main" id="{742C0C88-1FD2-4F23-B53A-07C3CB3C0064}"/>
              </a:ext>
            </a:extLst>
          </p:cNvPr>
          <p:cNvPicPr>
            <a:picLocks noChangeAspect="1"/>
          </p:cNvPicPr>
          <p:nvPr/>
        </p:nvPicPr>
        <p:blipFill>
          <a:blip r:embed="rId3"/>
          <a:stretch>
            <a:fillRect/>
          </a:stretch>
        </p:blipFill>
        <p:spPr>
          <a:xfrm>
            <a:off x="11767204" y="5751"/>
            <a:ext cx="424796" cy="6846498"/>
          </a:xfrm>
          <a:prstGeom prst="rect">
            <a:avLst/>
          </a:prstGeom>
        </p:spPr>
      </p:pic>
    </p:spTree>
    <p:extLst>
      <p:ext uri="{BB962C8B-B14F-4D97-AF65-F5344CB8AC3E}">
        <p14:creationId xmlns:p14="http://schemas.microsoft.com/office/powerpoint/2010/main" val="376210240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63741B4-6851-4B5F-9D0C-7A5D25DE023D}"/>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IT19159768</a:t>
            </a:r>
            <a:r>
              <a:rPr lang="en-US" sz="1800" dirty="0">
                <a:solidFill>
                  <a:schemeClr val="tx1"/>
                </a:solidFill>
              </a:rPr>
              <a:t>   |   </a:t>
            </a:r>
            <a:r>
              <a:rPr lang="en-US" sz="1800" b="1" dirty="0">
                <a:solidFill>
                  <a:schemeClr val="tx1"/>
                </a:solidFill>
              </a:rPr>
              <a:t>Nirash J.M.I  </a:t>
            </a:r>
            <a:r>
              <a:rPr lang="en-US" sz="1800" dirty="0">
                <a:solidFill>
                  <a:schemeClr val="tx1"/>
                </a:solidFill>
              </a:rPr>
              <a:t>|   </a:t>
            </a:r>
            <a:r>
              <a:rPr lang="en-US" dirty="0">
                <a:solidFill>
                  <a:schemeClr val="tx1"/>
                </a:solidFill>
              </a:rPr>
              <a:t>2022-200</a:t>
            </a:r>
            <a:endParaRPr lang="en-US" sz="1800" b="0" dirty="0">
              <a:solidFill>
                <a:schemeClr val="tx1"/>
              </a:solidFill>
            </a:endParaRPr>
          </a:p>
        </p:txBody>
      </p:sp>
      <p:sp>
        <p:nvSpPr>
          <p:cNvPr id="8" name="Title 7">
            <a:extLst>
              <a:ext uri="{FF2B5EF4-FFF2-40B4-BE49-F238E27FC236}">
                <a16:creationId xmlns:a16="http://schemas.microsoft.com/office/drawing/2014/main" id="{5D6F1646-792A-48E8-A8BD-7AA81999419E}"/>
              </a:ext>
            </a:extLst>
          </p:cNvPr>
          <p:cNvSpPr>
            <a:spLocks noGrp="1"/>
          </p:cNvSpPr>
          <p:nvPr>
            <p:ph type="title"/>
          </p:nvPr>
        </p:nvSpPr>
        <p:spPr>
          <a:solidFill>
            <a:schemeClr val="accent2">
              <a:lumMod val="50000"/>
            </a:schemeClr>
          </a:solidFill>
        </p:spPr>
        <p:txBody>
          <a:bodyPr/>
          <a:lstStyle/>
          <a:p>
            <a:r>
              <a:rPr lang="en-US" dirty="0">
                <a:solidFill>
                  <a:schemeClr val="bg1">
                    <a:lumMod val="95000"/>
                  </a:schemeClr>
                </a:solidFill>
                <a:latin typeface="Adobe Devanagari"/>
              </a:rPr>
              <a:t>System Overview Diagram</a:t>
            </a:r>
            <a:endParaRPr lang="en-US" dirty="0">
              <a:solidFill>
                <a:schemeClr val="bg1">
                  <a:lumMod val="95000"/>
                </a:schemeClr>
              </a:solidFill>
            </a:endParaRPr>
          </a:p>
        </p:txBody>
      </p:sp>
      <p:pic>
        <p:nvPicPr>
          <p:cNvPr id="16" name="Content Placeholder 15" descr="Diagram&#10;&#10;Description automatically generated">
            <a:extLst>
              <a:ext uri="{FF2B5EF4-FFF2-40B4-BE49-F238E27FC236}">
                <a16:creationId xmlns:a16="http://schemas.microsoft.com/office/drawing/2014/main" id="{10D23728-B624-483B-8A61-1F8CA3532937}"/>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990600" y="1096962"/>
            <a:ext cx="9829800" cy="5181600"/>
          </a:xfrm>
        </p:spPr>
      </p:pic>
    </p:spTree>
    <p:extLst>
      <p:ext uri="{BB962C8B-B14F-4D97-AF65-F5344CB8AC3E}">
        <p14:creationId xmlns:p14="http://schemas.microsoft.com/office/powerpoint/2010/main" val="109024570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F7E461F4-E6D8-4801-94AA-9B72FC99FFED}"/>
              </a:ext>
            </a:extLst>
          </p:cNvPr>
          <p:cNvSpPr>
            <a:spLocks noGrp="1"/>
          </p:cNvSpPr>
          <p:nvPr>
            <p:ph idx="1"/>
          </p:nvPr>
        </p:nvSpPr>
        <p:spPr/>
        <p:txBody>
          <a:bodyPr>
            <a:normAutofit fontScale="62500" lnSpcReduction="20000"/>
          </a:bodyPr>
          <a:lstStyle/>
          <a:p>
            <a:pPr marL="0" indent="0">
              <a:lnSpc>
                <a:spcPct val="150000"/>
              </a:lnSpc>
              <a:buNone/>
            </a:pPr>
            <a:r>
              <a:rPr lang="en-US" sz="2400" b="1" dirty="0">
                <a:ea typeface="+mn-lt"/>
                <a:cs typeface="+mn-lt"/>
              </a:rPr>
              <a:t>Technologies</a:t>
            </a:r>
          </a:p>
          <a:p>
            <a:pPr>
              <a:lnSpc>
                <a:spcPct val="150000"/>
              </a:lnSpc>
            </a:pPr>
            <a:r>
              <a:rPr lang="en-US" sz="2400" dirty="0">
                <a:ea typeface="+mn-lt"/>
                <a:cs typeface="+mn-lt"/>
              </a:rPr>
              <a:t>Python</a:t>
            </a:r>
          </a:p>
          <a:p>
            <a:pPr>
              <a:lnSpc>
                <a:spcPct val="150000"/>
              </a:lnSpc>
            </a:pPr>
            <a:r>
              <a:rPr lang="en-US" sz="2400" dirty="0">
                <a:ea typeface="+mn-lt"/>
                <a:cs typeface="+mn-lt"/>
              </a:rPr>
              <a:t>Jupiter Notebook</a:t>
            </a:r>
          </a:p>
          <a:p>
            <a:pPr>
              <a:lnSpc>
                <a:spcPct val="150000"/>
              </a:lnSpc>
            </a:pPr>
            <a:r>
              <a:rPr lang="en-US" sz="2400" dirty="0">
                <a:ea typeface="+mn-lt"/>
                <a:cs typeface="+mn-lt"/>
              </a:rPr>
              <a:t>Dart</a:t>
            </a:r>
          </a:p>
          <a:p>
            <a:pPr>
              <a:lnSpc>
                <a:spcPct val="150000"/>
              </a:lnSpc>
            </a:pPr>
            <a:r>
              <a:rPr lang="en-US" sz="2400" dirty="0">
                <a:ea typeface="+mn-lt"/>
                <a:cs typeface="+mn-lt"/>
              </a:rPr>
              <a:t>Flutter</a:t>
            </a:r>
          </a:p>
          <a:p>
            <a:pPr>
              <a:lnSpc>
                <a:spcPct val="150000"/>
              </a:lnSpc>
            </a:pPr>
            <a:r>
              <a:rPr lang="en-US" sz="2400" dirty="0">
                <a:ea typeface="+mn-lt"/>
                <a:cs typeface="+mn-lt"/>
              </a:rPr>
              <a:t>Python libraries </a:t>
            </a:r>
          </a:p>
          <a:p>
            <a:pPr lvl="1">
              <a:lnSpc>
                <a:spcPct val="150000"/>
              </a:lnSpc>
            </a:pPr>
            <a:r>
              <a:rPr lang="en-US" sz="2000" dirty="0">
                <a:ea typeface="+mn-lt"/>
                <a:cs typeface="+mn-lt"/>
              </a:rPr>
              <a:t>TensorFlow</a:t>
            </a:r>
          </a:p>
          <a:p>
            <a:pPr lvl="1">
              <a:lnSpc>
                <a:spcPct val="150000"/>
              </a:lnSpc>
            </a:pPr>
            <a:r>
              <a:rPr lang="en-US" sz="2000" dirty="0">
                <a:ea typeface="+mn-lt"/>
                <a:cs typeface="+mn-lt"/>
              </a:rPr>
              <a:t>NumPy</a:t>
            </a:r>
          </a:p>
          <a:p>
            <a:pPr lvl="1">
              <a:lnSpc>
                <a:spcPct val="150000"/>
              </a:lnSpc>
            </a:pPr>
            <a:r>
              <a:rPr lang="en-US" sz="2000" dirty="0">
                <a:ea typeface="+mn-lt"/>
                <a:cs typeface="+mn-lt"/>
              </a:rPr>
              <a:t>Matplotlib</a:t>
            </a:r>
          </a:p>
          <a:p>
            <a:pPr lvl="1">
              <a:lnSpc>
                <a:spcPct val="150000"/>
              </a:lnSpc>
            </a:pPr>
            <a:r>
              <a:rPr lang="en-US" sz="2000" dirty="0">
                <a:ea typeface="+mn-lt"/>
                <a:cs typeface="+mn-lt"/>
              </a:rPr>
              <a:t>Seaborn</a:t>
            </a:r>
          </a:p>
          <a:p>
            <a:pPr>
              <a:lnSpc>
                <a:spcPct val="150000"/>
              </a:lnSpc>
            </a:pPr>
            <a:r>
              <a:rPr lang="en-US" sz="2400" dirty="0">
                <a:ea typeface="+mn-lt"/>
                <a:cs typeface="+mn-lt"/>
              </a:rPr>
              <a:t>MongoDB/ Firebase</a:t>
            </a:r>
          </a:p>
          <a:p>
            <a:pPr marL="0" indent="0">
              <a:lnSpc>
                <a:spcPct val="150000"/>
              </a:lnSpc>
              <a:buNone/>
            </a:pPr>
            <a:r>
              <a:rPr lang="en-US" sz="2400" b="1" dirty="0">
                <a:ea typeface="+mn-lt"/>
                <a:cs typeface="+mn-lt"/>
              </a:rPr>
              <a:t>Tools</a:t>
            </a:r>
            <a:r>
              <a:rPr lang="en-US" sz="2400" dirty="0">
                <a:ea typeface="+mn-lt"/>
                <a:cs typeface="+mn-lt"/>
              </a:rPr>
              <a:t> </a:t>
            </a:r>
          </a:p>
          <a:p>
            <a:pPr>
              <a:lnSpc>
                <a:spcPct val="150000"/>
              </a:lnSpc>
            </a:pPr>
            <a:r>
              <a:rPr lang="en-US" sz="2400" dirty="0">
                <a:solidFill>
                  <a:schemeClr val="tx1"/>
                </a:solidFill>
                <a:latin typeface="Times New Roman"/>
                <a:ea typeface="+mn-lt"/>
                <a:cs typeface="+mn-lt"/>
              </a:rPr>
              <a:t>Visual studio code, Jupiter notebook, Google </a:t>
            </a:r>
            <a:r>
              <a:rPr lang="en-US" sz="2400" dirty="0" err="1">
                <a:solidFill>
                  <a:schemeClr val="tx1"/>
                </a:solidFill>
                <a:latin typeface="Times New Roman"/>
                <a:ea typeface="+mn-lt"/>
                <a:cs typeface="+mn-lt"/>
              </a:rPr>
              <a:t>Colab</a:t>
            </a:r>
            <a:r>
              <a:rPr lang="en-US" sz="2400" dirty="0">
                <a:solidFill>
                  <a:schemeClr val="tx1"/>
                </a:solidFill>
                <a:latin typeface="Times New Roman"/>
                <a:ea typeface="+mn-lt"/>
                <a:cs typeface="+mn-lt"/>
              </a:rPr>
              <a:t>, Android Studio - IDE</a:t>
            </a:r>
          </a:p>
          <a:p>
            <a:pPr marL="0" indent="0">
              <a:lnSpc>
                <a:spcPct val="150000"/>
              </a:lnSpc>
              <a:buNone/>
            </a:pPr>
            <a:r>
              <a:rPr lang="en-US" sz="2400" b="1" dirty="0">
                <a:ea typeface="+mn-lt"/>
                <a:cs typeface="+mn-lt"/>
              </a:rPr>
              <a:t>Version Control </a:t>
            </a:r>
            <a:r>
              <a:rPr lang="en-US" sz="2400" dirty="0">
                <a:ea typeface="+mn-lt"/>
                <a:cs typeface="+mn-lt"/>
              </a:rPr>
              <a:t>- GitHub</a:t>
            </a:r>
            <a:endParaRPr lang="en-US" sz="2400" b="1" dirty="0">
              <a:ea typeface="+mn-lt"/>
              <a:cs typeface="+mn-lt"/>
            </a:endParaRPr>
          </a:p>
          <a:p>
            <a:pPr marL="0" indent="0">
              <a:lnSpc>
                <a:spcPct val="150000"/>
              </a:lnSpc>
              <a:buNone/>
            </a:pPr>
            <a:r>
              <a:rPr lang="en-US" sz="2400" dirty="0">
                <a:ea typeface="+mn-lt"/>
                <a:cs typeface="+mn-lt"/>
              </a:rPr>
              <a:t> </a:t>
            </a:r>
          </a:p>
          <a:p>
            <a:pPr marL="0" indent="0">
              <a:buNone/>
            </a:pPr>
            <a:endParaRPr lang="en-US" dirty="0">
              <a:highlight>
                <a:srgbClr val="FFFF00"/>
              </a:highlight>
            </a:endParaRPr>
          </a:p>
        </p:txBody>
      </p:sp>
      <p:sp>
        <p:nvSpPr>
          <p:cNvPr id="7" name="Rectangle 6">
            <a:extLst>
              <a:ext uri="{FF2B5EF4-FFF2-40B4-BE49-F238E27FC236}">
                <a16:creationId xmlns:a16="http://schemas.microsoft.com/office/drawing/2014/main" id="{062E2C41-1D9A-4E10-9432-79F43E9CE850}"/>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IT19159768</a:t>
            </a:r>
            <a:r>
              <a:rPr lang="en-US" sz="1800" dirty="0">
                <a:solidFill>
                  <a:schemeClr val="tx1"/>
                </a:solidFill>
              </a:rPr>
              <a:t>   |   </a:t>
            </a:r>
            <a:r>
              <a:rPr lang="en-US" sz="1800" b="1" dirty="0">
                <a:solidFill>
                  <a:schemeClr val="tx1"/>
                </a:solidFill>
              </a:rPr>
              <a:t>Nirash J.M.I </a:t>
            </a:r>
            <a:r>
              <a:rPr lang="en-US" sz="1800" dirty="0">
                <a:solidFill>
                  <a:schemeClr val="tx1"/>
                </a:solidFill>
              </a:rPr>
              <a:t>|   </a:t>
            </a:r>
            <a:r>
              <a:rPr lang="en-US" dirty="0">
                <a:solidFill>
                  <a:schemeClr val="tx1"/>
                </a:solidFill>
              </a:rPr>
              <a:t>2022-200</a:t>
            </a:r>
            <a:endParaRPr lang="en-US" sz="1800" b="0" dirty="0">
              <a:solidFill>
                <a:schemeClr val="tx1"/>
              </a:solidFill>
            </a:endParaRPr>
          </a:p>
        </p:txBody>
      </p:sp>
      <p:sp>
        <p:nvSpPr>
          <p:cNvPr id="8" name="Title 7">
            <a:extLst>
              <a:ext uri="{FF2B5EF4-FFF2-40B4-BE49-F238E27FC236}">
                <a16:creationId xmlns:a16="http://schemas.microsoft.com/office/drawing/2014/main" id="{3FF870D5-E8F9-4799-8049-948552987C0D}"/>
              </a:ext>
            </a:extLst>
          </p:cNvPr>
          <p:cNvSpPr txBox="1">
            <a:spLocks/>
          </p:cNvSpPr>
          <p:nvPr/>
        </p:nvSpPr>
        <p:spPr>
          <a:xfrm>
            <a:off x="254000" y="193715"/>
            <a:ext cx="11684000" cy="792162"/>
          </a:xfrm>
          <a:prstGeom prst="rect">
            <a:avLst/>
          </a:prstGeom>
          <a:solidFill>
            <a:schemeClr val="accent2">
              <a:lumMod val="50000"/>
            </a:schemeClr>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Adobe Devanagari" pitchFamily="18" charset="0"/>
                <a:ea typeface="+mj-ea"/>
                <a:cs typeface="Adobe Devanagari" pitchFamily="18" charset="0"/>
              </a:defRPr>
            </a:lvl1pPr>
          </a:lstStyle>
          <a:p>
            <a:r>
              <a:rPr lang="en-US" dirty="0">
                <a:solidFill>
                  <a:schemeClr val="bg1">
                    <a:lumMod val="95000"/>
                  </a:schemeClr>
                </a:solidFill>
                <a:latin typeface="Adobe Devanagari"/>
              </a:rPr>
              <a:t>Technologies/</a:t>
            </a:r>
            <a:r>
              <a:rPr lang="en-US" dirty="0">
                <a:latin typeface="Adobe Devanagari"/>
              </a:rPr>
              <a:t> </a:t>
            </a:r>
            <a:r>
              <a:rPr lang="en-US" dirty="0">
                <a:solidFill>
                  <a:schemeClr val="bg1">
                    <a:lumMod val="95000"/>
                  </a:schemeClr>
                </a:solidFill>
                <a:latin typeface="Adobe Devanagari"/>
              </a:rPr>
              <a:t>Techniques/ Algorithms</a:t>
            </a:r>
            <a:endParaRPr lang="en-US" dirty="0">
              <a:solidFill>
                <a:schemeClr val="bg1">
                  <a:lumMod val="95000"/>
                </a:schemeClr>
              </a:solidFill>
            </a:endParaRPr>
          </a:p>
        </p:txBody>
      </p:sp>
      <p:pic>
        <p:nvPicPr>
          <p:cNvPr id="4" name="Picture 3">
            <a:extLst>
              <a:ext uri="{FF2B5EF4-FFF2-40B4-BE49-F238E27FC236}">
                <a16:creationId xmlns:a16="http://schemas.microsoft.com/office/drawing/2014/main" id="{E0D61EFD-05DF-4423-BB94-F1C8D0ED1DCA}"/>
              </a:ext>
            </a:extLst>
          </p:cNvPr>
          <p:cNvPicPr>
            <a:picLocks noChangeAspect="1"/>
          </p:cNvPicPr>
          <p:nvPr/>
        </p:nvPicPr>
        <p:blipFill>
          <a:blip r:embed="rId2"/>
          <a:stretch>
            <a:fillRect/>
          </a:stretch>
        </p:blipFill>
        <p:spPr>
          <a:xfrm>
            <a:off x="6858000" y="1154151"/>
            <a:ext cx="4200508" cy="1390008"/>
          </a:xfrm>
          <a:prstGeom prst="rect">
            <a:avLst/>
          </a:prstGeom>
        </p:spPr>
      </p:pic>
      <p:pic>
        <p:nvPicPr>
          <p:cNvPr id="9" name="Picture 8">
            <a:extLst>
              <a:ext uri="{FF2B5EF4-FFF2-40B4-BE49-F238E27FC236}">
                <a16:creationId xmlns:a16="http://schemas.microsoft.com/office/drawing/2014/main" id="{4EBD8728-9583-44CD-AEC5-DE53AD61CD8A}"/>
              </a:ext>
            </a:extLst>
          </p:cNvPr>
          <p:cNvPicPr>
            <a:picLocks noChangeAspect="1"/>
          </p:cNvPicPr>
          <p:nvPr/>
        </p:nvPicPr>
        <p:blipFill>
          <a:blip r:embed="rId3"/>
          <a:stretch>
            <a:fillRect/>
          </a:stretch>
        </p:blipFill>
        <p:spPr>
          <a:xfrm>
            <a:off x="7315200" y="2791913"/>
            <a:ext cx="1274174" cy="1274174"/>
          </a:xfrm>
          <a:prstGeom prst="rect">
            <a:avLst/>
          </a:prstGeom>
        </p:spPr>
      </p:pic>
      <p:pic>
        <p:nvPicPr>
          <p:cNvPr id="10" name="Picture 9">
            <a:extLst>
              <a:ext uri="{FF2B5EF4-FFF2-40B4-BE49-F238E27FC236}">
                <a16:creationId xmlns:a16="http://schemas.microsoft.com/office/drawing/2014/main" id="{56F92344-20B3-42C3-B398-1C4BE34CB13F}"/>
              </a:ext>
            </a:extLst>
          </p:cNvPr>
          <p:cNvPicPr>
            <a:picLocks noChangeAspect="1"/>
          </p:cNvPicPr>
          <p:nvPr/>
        </p:nvPicPr>
        <p:blipFill>
          <a:blip r:embed="rId4"/>
          <a:stretch>
            <a:fillRect/>
          </a:stretch>
        </p:blipFill>
        <p:spPr>
          <a:xfrm>
            <a:off x="8305800" y="2555310"/>
            <a:ext cx="2950720" cy="1554615"/>
          </a:xfrm>
          <a:prstGeom prst="rect">
            <a:avLst/>
          </a:prstGeom>
        </p:spPr>
      </p:pic>
      <p:pic>
        <p:nvPicPr>
          <p:cNvPr id="11" name="Picture 10">
            <a:extLst>
              <a:ext uri="{FF2B5EF4-FFF2-40B4-BE49-F238E27FC236}">
                <a16:creationId xmlns:a16="http://schemas.microsoft.com/office/drawing/2014/main" id="{CD778EA6-9047-419C-88BD-49F1FC11CEDA}"/>
              </a:ext>
            </a:extLst>
          </p:cNvPr>
          <p:cNvPicPr>
            <a:picLocks noChangeAspect="1"/>
          </p:cNvPicPr>
          <p:nvPr/>
        </p:nvPicPr>
        <p:blipFill>
          <a:blip r:embed="rId5"/>
          <a:stretch>
            <a:fillRect/>
          </a:stretch>
        </p:blipFill>
        <p:spPr>
          <a:xfrm>
            <a:off x="6280272" y="3956469"/>
            <a:ext cx="3060457" cy="1493649"/>
          </a:xfrm>
          <a:prstGeom prst="rect">
            <a:avLst/>
          </a:prstGeom>
        </p:spPr>
      </p:pic>
      <p:pic>
        <p:nvPicPr>
          <p:cNvPr id="12" name="Picture 11">
            <a:extLst>
              <a:ext uri="{FF2B5EF4-FFF2-40B4-BE49-F238E27FC236}">
                <a16:creationId xmlns:a16="http://schemas.microsoft.com/office/drawing/2014/main" id="{C1451EB9-ACDB-4456-AC3D-F9DA97A0ADDA}"/>
              </a:ext>
            </a:extLst>
          </p:cNvPr>
          <p:cNvPicPr>
            <a:picLocks noChangeAspect="1"/>
          </p:cNvPicPr>
          <p:nvPr/>
        </p:nvPicPr>
        <p:blipFill>
          <a:blip r:embed="rId6"/>
          <a:stretch>
            <a:fillRect/>
          </a:stretch>
        </p:blipFill>
        <p:spPr>
          <a:xfrm>
            <a:off x="8589374" y="4439064"/>
            <a:ext cx="2072820" cy="1548518"/>
          </a:xfrm>
          <a:prstGeom prst="rect">
            <a:avLst/>
          </a:prstGeom>
        </p:spPr>
      </p:pic>
    </p:spTree>
    <p:extLst>
      <p:ext uri="{BB962C8B-B14F-4D97-AF65-F5344CB8AC3E}">
        <p14:creationId xmlns:p14="http://schemas.microsoft.com/office/powerpoint/2010/main" val="3721216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526F033-0A4A-4B82-88D5-E5B99BF066F7}"/>
              </a:ext>
            </a:extLst>
          </p:cNvPr>
          <p:cNvSpPr>
            <a:spLocks noGrp="1"/>
          </p:cNvSpPr>
          <p:nvPr>
            <p:ph idx="1"/>
          </p:nvPr>
        </p:nvSpPr>
        <p:spPr>
          <a:xfrm>
            <a:off x="304800" y="1295400"/>
            <a:ext cx="11684000" cy="4953000"/>
          </a:xfrm>
        </p:spPr>
        <p:txBody>
          <a:bodyPr>
            <a:normAutofit/>
          </a:bodyPr>
          <a:lstStyle/>
          <a:p>
            <a:pPr marL="0" indent="0">
              <a:lnSpc>
                <a:spcPct val="150000"/>
              </a:lnSpc>
              <a:buNone/>
            </a:pPr>
            <a:r>
              <a:rPr lang="en-US" sz="1600" b="1" dirty="0">
                <a:ea typeface="+mn-lt"/>
                <a:cs typeface="+mn-lt"/>
              </a:rPr>
              <a:t>Functional Requirements</a:t>
            </a:r>
          </a:p>
          <a:p>
            <a:pPr>
              <a:lnSpc>
                <a:spcPct val="150000"/>
              </a:lnSpc>
              <a:buFont typeface="Wingdings" panose="05000000000000000000" pitchFamily="2" charset="2"/>
              <a:buChar char="Ø"/>
            </a:pPr>
            <a:r>
              <a:rPr lang="en-US" sz="1600" dirty="0">
                <a:ea typeface="+mn-lt"/>
                <a:cs typeface="+mn-lt"/>
              </a:rPr>
              <a:t>According to the user's command, there should be a method to find out whether the relevant answer should be given from the device or from the internet.</a:t>
            </a:r>
          </a:p>
          <a:p>
            <a:pPr>
              <a:lnSpc>
                <a:spcPct val="150000"/>
              </a:lnSpc>
              <a:buFont typeface="Wingdings" panose="05000000000000000000" pitchFamily="2" charset="2"/>
              <a:buChar char="Ø"/>
            </a:pPr>
            <a:r>
              <a:rPr lang="en-US" sz="1600" dirty="0">
                <a:ea typeface="+mn-lt"/>
                <a:cs typeface="+mn-lt"/>
              </a:rPr>
              <a:t>There should be a method to say the relevant answer correctly and quickly in Sinhala.</a:t>
            </a:r>
          </a:p>
          <a:p>
            <a:pPr>
              <a:lnSpc>
                <a:spcPct val="150000"/>
              </a:lnSpc>
              <a:buFont typeface="Wingdings" panose="05000000000000000000" pitchFamily="2" charset="2"/>
              <a:buChar char="Ø"/>
            </a:pPr>
            <a:r>
              <a:rPr lang="en-US" sz="1600" dirty="0">
                <a:ea typeface="+mn-lt"/>
                <a:cs typeface="+mn-lt"/>
              </a:rPr>
              <a:t>There should be a method to display the answer in Sinhala on the display.</a:t>
            </a:r>
          </a:p>
          <a:p>
            <a:pPr marL="0" indent="0">
              <a:lnSpc>
                <a:spcPct val="150000"/>
              </a:lnSpc>
              <a:buNone/>
            </a:pPr>
            <a:r>
              <a:rPr lang="en-US" sz="1600" b="1" dirty="0">
                <a:ea typeface="+mn-lt"/>
                <a:cs typeface="+mn-lt"/>
              </a:rPr>
              <a:t>Non-Functional Requirements</a:t>
            </a:r>
          </a:p>
          <a:p>
            <a:pPr>
              <a:lnSpc>
                <a:spcPct val="150000"/>
              </a:lnSpc>
              <a:buFont typeface="Wingdings" panose="05000000000000000000" pitchFamily="2" charset="2"/>
              <a:buChar char="Ø"/>
            </a:pPr>
            <a:r>
              <a:rPr lang="en-US" sz="1600" dirty="0">
                <a:ea typeface="+mn-lt"/>
                <a:cs typeface="+mn-lt"/>
              </a:rPr>
              <a:t>Efficiency of providing suggestion or suggestions according to user command.</a:t>
            </a:r>
          </a:p>
          <a:p>
            <a:pPr>
              <a:lnSpc>
                <a:spcPct val="150000"/>
              </a:lnSpc>
              <a:buFont typeface="Wingdings" panose="05000000000000000000" pitchFamily="2" charset="2"/>
              <a:buChar char="Ø"/>
            </a:pPr>
            <a:r>
              <a:rPr lang="en-US" sz="1600" dirty="0">
                <a:ea typeface="+mn-lt"/>
                <a:cs typeface="+mn-lt"/>
              </a:rPr>
              <a:t>The efficiency of providing relevant output in Sinhala voice and demonstrate Sinhala text in display.</a:t>
            </a:r>
          </a:p>
          <a:p>
            <a:pPr marL="0" indent="0" algn="just">
              <a:lnSpc>
                <a:spcPct val="150000"/>
              </a:lnSpc>
              <a:buNone/>
            </a:pPr>
            <a:r>
              <a:rPr lang="en-US" sz="1600" b="1" dirty="0">
                <a:latin typeface="Cambria (Body)"/>
                <a:ea typeface="MS Mincho" panose="02020609040205080304" pitchFamily="49" charset="-128"/>
                <a:cs typeface="Latha" panose="020B0604020202020204" pitchFamily="34" charset="0"/>
              </a:rPr>
              <a:t>User</a:t>
            </a:r>
          </a:p>
          <a:p>
            <a:pPr algn="just">
              <a:lnSpc>
                <a:spcPct val="150000"/>
              </a:lnSpc>
              <a:buFont typeface="Wingdings" panose="05000000000000000000" pitchFamily="2" charset="2"/>
              <a:buChar char="Ø"/>
            </a:pPr>
            <a:r>
              <a:rPr lang="en-US" sz="1600" dirty="0">
                <a:latin typeface="Cambria (Body)"/>
                <a:ea typeface="MS Mincho" panose="02020609040205080304" pitchFamily="49" charset="-128"/>
                <a:cs typeface="Latha" panose="020B0604020202020204" pitchFamily="34" charset="0"/>
              </a:rPr>
              <a:t>Answer in Sinhala voice.</a:t>
            </a:r>
          </a:p>
          <a:p>
            <a:pPr algn="just">
              <a:lnSpc>
                <a:spcPct val="150000"/>
              </a:lnSpc>
              <a:buFont typeface="Wingdings" panose="05000000000000000000" pitchFamily="2" charset="2"/>
              <a:buChar char="Ø"/>
            </a:pPr>
            <a:r>
              <a:rPr lang="en-US" sz="1600" dirty="0">
                <a:latin typeface="Cambria (Body)"/>
                <a:ea typeface="MS Mincho" panose="02020609040205080304" pitchFamily="49" charset="-128"/>
                <a:cs typeface="Latha" panose="020B0604020202020204" pitchFamily="34" charset="0"/>
              </a:rPr>
              <a:t>Display relevant answers or suggestions.</a:t>
            </a:r>
          </a:p>
          <a:p>
            <a:pPr algn="just">
              <a:lnSpc>
                <a:spcPct val="150000"/>
              </a:lnSpc>
              <a:buFont typeface="Wingdings" panose="05000000000000000000" pitchFamily="2" charset="2"/>
              <a:buChar char="Ø"/>
            </a:pPr>
            <a:endParaRPr lang="en-US" sz="1200" b="1" dirty="0">
              <a:latin typeface="Cambria (Body)"/>
              <a:ea typeface="MS Mincho" panose="02020609040205080304" pitchFamily="49" charset="-128"/>
              <a:cs typeface="Latha" panose="020B0604020202020204" pitchFamily="34" charset="0"/>
            </a:endParaRPr>
          </a:p>
          <a:p>
            <a:pPr marL="0" indent="0" algn="just">
              <a:lnSpc>
                <a:spcPct val="150000"/>
              </a:lnSpc>
              <a:buNone/>
            </a:pPr>
            <a:endParaRPr lang="en-US" sz="2000" b="1" dirty="0">
              <a:latin typeface="Cambria (Body)"/>
              <a:ea typeface="MS Mincho" panose="02020609040205080304" pitchFamily="49" charset="-128"/>
              <a:cs typeface="Latha" panose="020B0604020202020204" pitchFamily="34" charset="0"/>
            </a:endParaRPr>
          </a:p>
          <a:p>
            <a:pPr marL="0" indent="0" algn="just">
              <a:lnSpc>
                <a:spcPct val="150000"/>
              </a:lnSpc>
              <a:buNone/>
            </a:pPr>
            <a:endParaRPr lang="en-US" sz="2400" b="1" dirty="0">
              <a:effectLst/>
              <a:latin typeface="Cambria (Body)"/>
              <a:ea typeface="MS Mincho" panose="02020609040205080304" pitchFamily="49" charset="-128"/>
              <a:cs typeface="Latha" panose="020B0604020202020204" pitchFamily="34" charset="0"/>
            </a:endParaRPr>
          </a:p>
          <a:p>
            <a:pPr marL="0" indent="0" algn="just">
              <a:lnSpc>
                <a:spcPct val="150000"/>
              </a:lnSpc>
              <a:buNone/>
            </a:pPr>
            <a:endParaRPr lang="en-US" sz="2400" b="1" dirty="0">
              <a:effectLst/>
              <a:latin typeface="Cambria (Body)"/>
              <a:ea typeface="MS Mincho" panose="02020609040205080304" pitchFamily="49" charset="-128"/>
              <a:cs typeface="Latha" panose="020B0604020202020204" pitchFamily="34" charset="0"/>
            </a:endParaRPr>
          </a:p>
          <a:p>
            <a:pPr algn="just">
              <a:lnSpc>
                <a:spcPct val="150000"/>
              </a:lnSpc>
            </a:pPr>
            <a:endParaRPr lang="en-US" sz="2400" dirty="0">
              <a:effectLst/>
              <a:latin typeface="Cambria (Body)"/>
              <a:ea typeface="Times New Roman" panose="02020603050405020304" pitchFamily="18" charset="0"/>
              <a:cs typeface="Latha" panose="020B0604020202020204" pitchFamily="34" charset="0"/>
            </a:endParaRPr>
          </a:p>
          <a:p>
            <a:pPr algn="just">
              <a:lnSpc>
                <a:spcPct val="150000"/>
              </a:lnSpc>
            </a:pPr>
            <a:endParaRPr lang="en-US" sz="2400" dirty="0">
              <a:effectLst/>
              <a:latin typeface="Cambria (Body)"/>
              <a:ea typeface="Times New Roman" panose="02020603050405020304" pitchFamily="18" charset="0"/>
              <a:cs typeface="Latha" panose="020B0604020202020204" pitchFamily="34" charset="0"/>
            </a:endParaRPr>
          </a:p>
          <a:p>
            <a:pPr algn="just"/>
            <a:endParaRPr lang="en-US" dirty="0"/>
          </a:p>
        </p:txBody>
      </p:sp>
      <p:sp>
        <p:nvSpPr>
          <p:cNvPr id="4" name="Rectangle 3">
            <a:extLst>
              <a:ext uri="{FF2B5EF4-FFF2-40B4-BE49-F238E27FC236}">
                <a16:creationId xmlns:a16="http://schemas.microsoft.com/office/drawing/2014/main" id="{763741B4-6851-4B5F-9D0C-7A5D25DE023D}"/>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IT19159768</a:t>
            </a:r>
            <a:r>
              <a:rPr lang="en-US" sz="1800" dirty="0">
                <a:solidFill>
                  <a:schemeClr val="tx1"/>
                </a:solidFill>
              </a:rPr>
              <a:t>   |   </a:t>
            </a:r>
            <a:r>
              <a:rPr lang="en-US" sz="1800" b="1" dirty="0">
                <a:solidFill>
                  <a:schemeClr val="tx1"/>
                </a:solidFill>
              </a:rPr>
              <a:t>Nirash J.M.I  </a:t>
            </a:r>
            <a:r>
              <a:rPr lang="en-US" sz="1800" dirty="0">
                <a:solidFill>
                  <a:schemeClr val="tx1"/>
                </a:solidFill>
              </a:rPr>
              <a:t>|   </a:t>
            </a:r>
            <a:r>
              <a:rPr lang="en-US" dirty="0">
                <a:solidFill>
                  <a:schemeClr val="tx1"/>
                </a:solidFill>
              </a:rPr>
              <a:t>2022-200</a:t>
            </a:r>
            <a:endParaRPr lang="en-US" sz="1800" b="0" dirty="0">
              <a:solidFill>
                <a:schemeClr val="tx1"/>
              </a:solidFill>
            </a:endParaRPr>
          </a:p>
        </p:txBody>
      </p:sp>
      <p:sp>
        <p:nvSpPr>
          <p:cNvPr id="8" name="Title 7">
            <a:extLst>
              <a:ext uri="{FF2B5EF4-FFF2-40B4-BE49-F238E27FC236}">
                <a16:creationId xmlns:a16="http://schemas.microsoft.com/office/drawing/2014/main" id="{5D6F1646-792A-48E8-A8BD-7AA81999419E}"/>
              </a:ext>
            </a:extLst>
          </p:cNvPr>
          <p:cNvSpPr>
            <a:spLocks noGrp="1"/>
          </p:cNvSpPr>
          <p:nvPr>
            <p:ph type="title"/>
          </p:nvPr>
        </p:nvSpPr>
        <p:spPr>
          <a:solidFill>
            <a:schemeClr val="accent2">
              <a:lumMod val="50000"/>
            </a:schemeClr>
          </a:solidFill>
        </p:spPr>
        <p:txBody>
          <a:bodyPr/>
          <a:lstStyle/>
          <a:p>
            <a:r>
              <a:rPr lang="en-US" dirty="0">
                <a:solidFill>
                  <a:schemeClr val="bg1">
                    <a:lumMod val="95000"/>
                  </a:schemeClr>
                </a:solidFill>
                <a:latin typeface="Adobe Devanagari"/>
              </a:rPr>
              <a:t>Requirements</a:t>
            </a:r>
            <a:endParaRPr lang="en-US" dirty="0">
              <a:solidFill>
                <a:schemeClr val="bg1">
                  <a:lumMod val="95000"/>
                </a:schemeClr>
              </a:solidFill>
            </a:endParaRPr>
          </a:p>
        </p:txBody>
      </p:sp>
    </p:spTree>
    <p:extLst>
      <p:ext uri="{BB962C8B-B14F-4D97-AF65-F5344CB8AC3E}">
        <p14:creationId xmlns:p14="http://schemas.microsoft.com/office/powerpoint/2010/main" val="184896903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63741B4-6851-4B5F-9D0C-7A5D25DE023D}"/>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IT19159768</a:t>
            </a:r>
            <a:r>
              <a:rPr lang="en-US" sz="1800" dirty="0">
                <a:solidFill>
                  <a:schemeClr val="tx1"/>
                </a:solidFill>
              </a:rPr>
              <a:t>   |   </a:t>
            </a:r>
            <a:r>
              <a:rPr lang="en-US" sz="1800" b="1" dirty="0">
                <a:solidFill>
                  <a:schemeClr val="tx1"/>
                </a:solidFill>
              </a:rPr>
              <a:t>Nirash J.M.I </a:t>
            </a:r>
            <a:r>
              <a:rPr lang="en-US" sz="1800" dirty="0">
                <a:solidFill>
                  <a:schemeClr val="tx1"/>
                </a:solidFill>
              </a:rPr>
              <a:t>|   </a:t>
            </a:r>
            <a:r>
              <a:rPr lang="en-US" dirty="0">
                <a:solidFill>
                  <a:schemeClr val="tx1"/>
                </a:solidFill>
              </a:rPr>
              <a:t>2022-200</a:t>
            </a:r>
            <a:endParaRPr lang="en-US" sz="1800" b="0" dirty="0">
              <a:solidFill>
                <a:schemeClr val="tx1"/>
              </a:solidFill>
            </a:endParaRPr>
          </a:p>
        </p:txBody>
      </p:sp>
      <p:sp>
        <p:nvSpPr>
          <p:cNvPr id="8" name="Title 7">
            <a:extLst>
              <a:ext uri="{FF2B5EF4-FFF2-40B4-BE49-F238E27FC236}">
                <a16:creationId xmlns:a16="http://schemas.microsoft.com/office/drawing/2014/main" id="{5D6F1646-792A-48E8-A8BD-7AA81999419E}"/>
              </a:ext>
            </a:extLst>
          </p:cNvPr>
          <p:cNvSpPr>
            <a:spLocks noGrp="1"/>
          </p:cNvSpPr>
          <p:nvPr>
            <p:ph type="title"/>
          </p:nvPr>
        </p:nvSpPr>
        <p:spPr>
          <a:solidFill>
            <a:schemeClr val="accent2">
              <a:lumMod val="50000"/>
            </a:schemeClr>
          </a:solidFill>
        </p:spPr>
        <p:txBody>
          <a:bodyPr>
            <a:normAutofit/>
          </a:bodyPr>
          <a:lstStyle/>
          <a:p>
            <a:r>
              <a:rPr lang="en-US" dirty="0">
                <a:solidFill>
                  <a:schemeClr val="bg1">
                    <a:lumMod val="95000"/>
                  </a:schemeClr>
                </a:solidFill>
                <a:latin typeface="Adobe Devanagari"/>
              </a:rPr>
              <a:t>Work Breakdown Structure</a:t>
            </a:r>
            <a:endParaRPr lang="en-US" dirty="0">
              <a:solidFill>
                <a:schemeClr val="bg1">
                  <a:lumMod val="95000"/>
                </a:schemeClr>
              </a:solidFill>
            </a:endParaRPr>
          </a:p>
        </p:txBody>
      </p:sp>
      <p:pic>
        <p:nvPicPr>
          <p:cNvPr id="7" name="Picture 6">
            <a:extLst>
              <a:ext uri="{FF2B5EF4-FFF2-40B4-BE49-F238E27FC236}">
                <a16:creationId xmlns:a16="http://schemas.microsoft.com/office/drawing/2014/main" id="{4EC258AD-47E9-449C-8CB4-F20C10FFB5F4}"/>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1321323" y="910462"/>
            <a:ext cx="9650954" cy="5740595"/>
          </a:xfrm>
          <a:prstGeom prst="rect">
            <a:avLst/>
          </a:prstGeom>
        </p:spPr>
      </p:pic>
    </p:spTree>
    <p:extLst>
      <p:ext uri="{BB962C8B-B14F-4D97-AF65-F5344CB8AC3E}">
        <p14:creationId xmlns:p14="http://schemas.microsoft.com/office/powerpoint/2010/main" val="380668896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526F033-0A4A-4B82-88D5-E5B99BF066F7}"/>
              </a:ext>
            </a:extLst>
          </p:cNvPr>
          <p:cNvSpPr>
            <a:spLocks noGrp="1"/>
          </p:cNvSpPr>
          <p:nvPr>
            <p:ph idx="1"/>
          </p:nvPr>
        </p:nvSpPr>
        <p:spPr>
          <a:xfrm>
            <a:off x="533400" y="1143000"/>
            <a:ext cx="11455400" cy="5181600"/>
          </a:xfrm>
        </p:spPr>
        <p:txBody>
          <a:bodyPr>
            <a:normAutofit/>
          </a:bodyPr>
          <a:lstStyle/>
          <a:p>
            <a:pPr marL="285750" indent="-285750">
              <a:lnSpc>
                <a:spcPct val="150000"/>
              </a:lnSpc>
              <a:buFont typeface="Wingdings"/>
              <a:buChar char="ü"/>
            </a:pPr>
            <a:endParaRPr lang="en-US" sz="2400" dirty="0">
              <a:ea typeface="+mn-lt"/>
              <a:cs typeface="+mn-lt"/>
            </a:endParaRPr>
          </a:p>
          <a:p>
            <a:pPr marL="0" indent="0" algn="just">
              <a:lnSpc>
                <a:spcPct val="150000"/>
              </a:lnSpc>
              <a:buNone/>
            </a:pPr>
            <a:endParaRPr lang="en-US" sz="2400" b="1" dirty="0">
              <a:latin typeface="Cambria (Body)"/>
              <a:ea typeface="MS Mincho" panose="02020609040205080304" pitchFamily="49" charset="-128"/>
              <a:cs typeface="Latha" panose="020B0604020202020204" pitchFamily="34" charset="0"/>
            </a:endParaRPr>
          </a:p>
          <a:p>
            <a:pPr marL="0" indent="0" algn="just">
              <a:lnSpc>
                <a:spcPct val="150000"/>
              </a:lnSpc>
              <a:buNone/>
            </a:pPr>
            <a:endParaRPr lang="en-US" sz="2400" b="1" dirty="0">
              <a:effectLst/>
              <a:latin typeface="Cambria (Body)"/>
              <a:ea typeface="MS Mincho" panose="02020609040205080304" pitchFamily="49" charset="-128"/>
              <a:cs typeface="Latha" panose="020B0604020202020204" pitchFamily="34" charset="0"/>
            </a:endParaRPr>
          </a:p>
          <a:p>
            <a:pPr marL="0" indent="0" algn="just">
              <a:lnSpc>
                <a:spcPct val="150000"/>
              </a:lnSpc>
              <a:buNone/>
            </a:pPr>
            <a:endParaRPr lang="en-US" sz="2400" b="1" dirty="0">
              <a:effectLst/>
              <a:latin typeface="Cambria (Body)"/>
              <a:ea typeface="MS Mincho" panose="02020609040205080304" pitchFamily="49" charset="-128"/>
              <a:cs typeface="Latha" panose="020B0604020202020204" pitchFamily="34" charset="0"/>
            </a:endParaRPr>
          </a:p>
          <a:p>
            <a:pPr algn="just">
              <a:lnSpc>
                <a:spcPct val="150000"/>
              </a:lnSpc>
            </a:pPr>
            <a:endParaRPr lang="en-US" sz="2400" dirty="0">
              <a:effectLst/>
              <a:latin typeface="Cambria (Body)"/>
              <a:ea typeface="Times New Roman" panose="02020603050405020304" pitchFamily="18" charset="0"/>
              <a:cs typeface="Latha" panose="020B0604020202020204" pitchFamily="34" charset="0"/>
            </a:endParaRPr>
          </a:p>
          <a:p>
            <a:pPr algn="just">
              <a:lnSpc>
                <a:spcPct val="150000"/>
              </a:lnSpc>
            </a:pPr>
            <a:endParaRPr lang="en-US" sz="2400" dirty="0">
              <a:effectLst/>
              <a:latin typeface="Cambria (Body)"/>
              <a:ea typeface="Times New Roman" panose="02020603050405020304" pitchFamily="18" charset="0"/>
              <a:cs typeface="Latha" panose="020B0604020202020204" pitchFamily="34" charset="0"/>
            </a:endParaRPr>
          </a:p>
          <a:p>
            <a:pPr algn="just"/>
            <a:endParaRPr lang="en-US" dirty="0"/>
          </a:p>
        </p:txBody>
      </p:sp>
      <p:sp>
        <p:nvSpPr>
          <p:cNvPr id="4" name="Rectangle 3">
            <a:extLst>
              <a:ext uri="{FF2B5EF4-FFF2-40B4-BE49-F238E27FC236}">
                <a16:creationId xmlns:a16="http://schemas.microsoft.com/office/drawing/2014/main" id="{763741B4-6851-4B5F-9D0C-7A5D25DE023D}"/>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IT19159768</a:t>
            </a:r>
            <a:r>
              <a:rPr lang="en-US" sz="1800" dirty="0">
                <a:solidFill>
                  <a:schemeClr val="tx1"/>
                </a:solidFill>
              </a:rPr>
              <a:t>   |   </a:t>
            </a:r>
            <a:r>
              <a:rPr lang="en-US" sz="1800" b="1" dirty="0">
                <a:solidFill>
                  <a:schemeClr val="tx1"/>
                </a:solidFill>
              </a:rPr>
              <a:t>Nirash J.M.I </a:t>
            </a:r>
            <a:r>
              <a:rPr lang="en-US" sz="1800" dirty="0">
                <a:solidFill>
                  <a:schemeClr val="tx1"/>
                </a:solidFill>
              </a:rPr>
              <a:t>|   </a:t>
            </a:r>
            <a:r>
              <a:rPr lang="en-US" dirty="0">
                <a:solidFill>
                  <a:schemeClr val="tx1"/>
                </a:solidFill>
              </a:rPr>
              <a:t>2022-200</a:t>
            </a:r>
            <a:endParaRPr lang="en-US" sz="1800" b="0" dirty="0">
              <a:solidFill>
                <a:schemeClr val="tx1"/>
              </a:solidFill>
            </a:endParaRPr>
          </a:p>
        </p:txBody>
      </p:sp>
      <p:sp>
        <p:nvSpPr>
          <p:cNvPr id="8" name="Title 7">
            <a:extLst>
              <a:ext uri="{FF2B5EF4-FFF2-40B4-BE49-F238E27FC236}">
                <a16:creationId xmlns:a16="http://schemas.microsoft.com/office/drawing/2014/main" id="{5D6F1646-792A-48E8-A8BD-7AA81999419E}"/>
              </a:ext>
            </a:extLst>
          </p:cNvPr>
          <p:cNvSpPr>
            <a:spLocks noGrp="1"/>
          </p:cNvSpPr>
          <p:nvPr>
            <p:ph type="title"/>
          </p:nvPr>
        </p:nvSpPr>
        <p:spPr>
          <a:solidFill>
            <a:schemeClr val="accent2">
              <a:lumMod val="50000"/>
            </a:schemeClr>
          </a:solidFill>
        </p:spPr>
        <p:txBody>
          <a:bodyPr/>
          <a:lstStyle/>
          <a:p>
            <a:r>
              <a:rPr lang="en-US" dirty="0">
                <a:solidFill>
                  <a:schemeClr val="bg1">
                    <a:lumMod val="95000"/>
                  </a:schemeClr>
                </a:solidFill>
              </a:rPr>
              <a:t>Evidence for the competition</a:t>
            </a:r>
          </a:p>
        </p:txBody>
      </p:sp>
      <p:pic>
        <p:nvPicPr>
          <p:cNvPr id="5" name="Picture 4" descr="Graphical user interface, application, table, Excel&#10;&#10;Description automatically generated">
            <a:extLst>
              <a:ext uri="{FF2B5EF4-FFF2-40B4-BE49-F238E27FC236}">
                <a16:creationId xmlns:a16="http://schemas.microsoft.com/office/drawing/2014/main" id="{207F7E0B-2A1C-4707-B101-0539EF4DF8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1265237"/>
            <a:ext cx="11684000" cy="5105401"/>
          </a:xfrm>
          <a:prstGeom prst="rect">
            <a:avLst/>
          </a:prstGeom>
        </p:spPr>
      </p:pic>
    </p:spTree>
    <p:extLst>
      <p:ext uri="{BB962C8B-B14F-4D97-AF65-F5344CB8AC3E}">
        <p14:creationId xmlns:p14="http://schemas.microsoft.com/office/powerpoint/2010/main" val="332137401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526F033-0A4A-4B82-88D5-E5B99BF066F7}"/>
              </a:ext>
            </a:extLst>
          </p:cNvPr>
          <p:cNvSpPr>
            <a:spLocks noGrp="1"/>
          </p:cNvSpPr>
          <p:nvPr>
            <p:ph idx="1"/>
          </p:nvPr>
        </p:nvSpPr>
        <p:spPr>
          <a:xfrm>
            <a:off x="533400" y="1143000"/>
            <a:ext cx="11455400" cy="5181600"/>
          </a:xfrm>
        </p:spPr>
        <p:txBody>
          <a:bodyPr>
            <a:normAutofit lnSpcReduction="10000"/>
          </a:bodyPr>
          <a:lstStyle/>
          <a:p>
            <a:pPr marL="0" indent="0">
              <a:lnSpc>
                <a:spcPct val="150000"/>
              </a:lnSpc>
              <a:buNone/>
            </a:pPr>
            <a:r>
              <a:rPr lang="en-US" sz="2400" dirty="0">
                <a:effectLst/>
                <a:latin typeface="Cambria (Body)"/>
                <a:ea typeface="MS Mincho" panose="02020609040205080304" pitchFamily="49" charset="-128"/>
                <a:cs typeface="Latha" panose="020B0604020202020204" pitchFamily="34" charset="0"/>
              </a:rPr>
              <a:t>[1]"Intelligent mobile assistant for hearing impairers to interact with the society in Sinhala language", Ieeexplore.ieee.org, 2022. [Online]. Available: </a:t>
            </a:r>
            <a:r>
              <a:rPr lang="en-US" sz="2400" dirty="0">
                <a:effectLst/>
                <a:latin typeface="Cambria (Body)"/>
                <a:ea typeface="MS Mincho" panose="02020609040205080304" pitchFamily="49" charset="-128"/>
                <a:cs typeface="Latha" panose="020B0604020202020204" pitchFamily="34" charset="0"/>
                <a:hlinkClick r:id="rId2"/>
              </a:rPr>
              <a:t>https://ieeexplore.ieee.org/abstract/document/8294116</a:t>
            </a:r>
            <a:r>
              <a:rPr lang="en-US" sz="2400" dirty="0">
                <a:effectLst/>
                <a:latin typeface="Cambria (Body)"/>
                <a:ea typeface="MS Mincho" panose="02020609040205080304" pitchFamily="49" charset="-128"/>
                <a:cs typeface="Latha" panose="020B0604020202020204" pitchFamily="34" charset="0"/>
              </a:rPr>
              <a:t>.</a:t>
            </a:r>
          </a:p>
          <a:p>
            <a:pPr marL="0" indent="0">
              <a:lnSpc>
                <a:spcPct val="150000"/>
              </a:lnSpc>
              <a:buNone/>
            </a:pPr>
            <a:endParaRPr lang="en-US" sz="2400" dirty="0">
              <a:effectLst/>
              <a:latin typeface="Cambria (Body)"/>
              <a:ea typeface="MS Mincho" panose="02020609040205080304" pitchFamily="49" charset="-128"/>
              <a:cs typeface="Latha" panose="020B0604020202020204" pitchFamily="34" charset="0"/>
            </a:endParaRPr>
          </a:p>
          <a:p>
            <a:pPr marL="0" indent="0">
              <a:lnSpc>
                <a:spcPct val="150000"/>
              </a:lnSpc>
              <a:buNone/>
            </a:pPr>
            <a:r>
              <a:rPr lang="en-US" sz="2400" dirty="0">
                <a:latin typeface="Cambria (Body)"/>
                <a:ea typeface="MS Mincho" panose="02020609040205080304" pitchFamily="49" charset="-128"/>
                <a:cs typeface="Latha" panose="020B0604020202020204" pitchFamily="34" charset="0"/>
              </a:rPr>
              <a:t>[2] "Voice assistant application for the Serbian language", Ieeexplore.ieee.org, 2022. [Online]. Available: </a:t>
            </a:r>
            <a:r>
              <a:rPr lang="en-US" sz="2400" dirty="0">
                <a:latin typeface="Cambria (Body)"/>
                <a:ea typeface="MS Mincho" panose="02020609040205080304" pitchFamily="49" charset="-128"/>
                <a:cs typeface="Latha" panose="020B0604020202020204" pitchFamily="34" charset="0"/>
                <a:hlinkClick r:id="rId3"/>
              </a:rPr>
              <a:t>https://ieeexplore.ieee.org/abstract/document/7377600</a:t>
            </a:r>
            <a:r>
              <a:rPr lang="en-US" sz="2400" dirty="0">
                <a:latin typeface="Cambria (Body)"/>
                <a:ea typeface="MS Mincho" panose="02020609040205080304" pitchFamily="49" charset="-128"/>
                <a:cs typeface="Latha" panose="020B0604020202020204" pitchFamily="34" charset="0"/>
              </a:rPr>
              <a:t>.</a:t>
            </a:r>
          </a:p>
          <a:p>
            <a:pPr marL="0" indent="0">
              <a:lnSpc>
                <a:spcPct val="150000"/>
              </a:lnSpc>
              <a:buNone/>
            </a:pPr>
            <a:endParaRPr lang="en-US" sz="2400" dirty="0">
              <a:latin typeface="Cambria (Body)"/>
              <a:ea typeface="MS Mincho" panose="02020609040205080304" pitchFamily="49" charset="-128"/>
              <a:cs typeface="Latha" panose="020B0604020202020204" pitchFamily="34" charset="0"/>
            </a:endParaRPr>
          </a:p>
          <a:p>
            <a:pPr marL="0" indent="0">
              <a:lnSpc>
                <a:spcPct val="150000"/>
              </a:lnSpc>
              <a:buNone/>
            </a:pPr>
            <a:r>
              <a:rPr lang="en-US" sz="2400" dirty="0">
                <a:latin typeface="Cambria (Body)"/>
                <a:ea typeface="MS Mincho" panose="02020609040205080304" pitchFamily="49" charset="-128"/>
                <a:cs typeface="Latha" panose="020B0604020202020204" pitchFamily="34" charset="0"/>
              </a:rPr>
              <a:t>[3] "Using voice assistant skills in family life - UCL Discovery", Discovery.ucl.ac.uk, 2022. [Online]. Available: </a:t>
            </a:r>
            <a:r>
              <a:rPr lang="en-US" sz="2400" dirty="0">
                <a:latin typeface="Cambria (Body)"/>
                <a:ea typeface="MS Mincho" panose="02020609040205080304" pitchFamily="49" charset="-128"/>
                <a:cs typeface="Latha" panose="020B0604020202020204" pitchFamily="34" charset="0"/>
                <a:hlinkClick r:id="rId4"/>
              </a:rPr>
              <a:t>https://discovery.ucl.ac.uk/id/eprint/10084820/</a:t>
            </a:r>
            <a:r>
              <a:rPr lang="en-US" sz="2400" dirty="0">
                <a:latin typeface="Cambria (Body)"/>
                <a:ea typeface="MS Mincho" panose="02020609040205080304" pitchFamily="49" charset="-128"/>
                <a:cs typeface="Latha" panose="020B0604020202020204" pitchFamily="34" charset="0"/>
              </a:rPr>
              <a:t>.</a:t>
            </a:r>
          </a:p>
          <a:p>
            <a:pPr marL="0" indent="0">
              <a:lnSpc>
                <a:spcPct val="150000"/>
              </a:lnSpc>
              <a:buNone/>
            </a:pPr>
            <a:endParaRPr lang="en-US" sz="2400" dirty="0">
              <a:latin typeface="Cambria (Body)"/>
              <a:ea typeface="MS Mincho" panose="02020609040205080304" pitchFamily="49" charset="-128"/>
              <a:cs typeface="Latha" panose="020B0604020202020204" pitchFamily="34" charset="0"/>
            </a:endParaRPr>
          </a:p>
          <a:p>
            <a:pPr marL="0" indent="0">
              <a:lnSpc>
                <a:spcPct val="150000"/>
              </a:lnSpc>
              <a:buNone/>
            </a:pPr>
            <a:endParaRPr lang="en-US" sz="2400" dirty="0">
              <a:latin typeface="Cambria (Body)"/>
              <a:ea typeface="MS Mincho" panose="02020609040205080304" pitchFamily="49" charset="-128"/>
              <a:cs typeface="Latha" panose="020B0604020202020204" pitchFamily="34" charset="0"/>
            </a:endParaRPr>
          </a:p>
          <a:p>
            <a:pPr marL="0" indent="0">
              <a:lnSpc>
                <a:spcPct val="150000"/>
              </a:lnSpc>
              <a:buNone/>
            </a:pPr>
            <a:endParaRPr lang="en-US" sz="2400" dirty="0">
              <a:latin typeface="Cambria (Body)"/>
              <a:ea typeface="MS Mincho" panose="02020609040205080304" pitchFamily="49" charset="-128"/>
              <a:cs typeface="Latha" panose="020B0604020202020204" pitchFamily="34" charset="0"/>
            </a:endParaRPr>
          </a:p>
          <a:p>
            <a:pPr marL="0" indent="0">
              <a:lnSpc>
                <a:spcPct val="150000"/>
              </a:lnSpc>
              <a:buNone/>
            </a:pPr>
            <a:endParaRPr lang="en-US" sz="2400" dirty="0">
              <a:latin typeface="Cambria (Body)"/>
              <a:ea typeface="MS Mincho" panose="02020609040205080304" pitchFamily="49" charset="-128"/>
              <a:cs typeface="Latha" panose="020B0604020202020204" pitchFamily="34" charset="0"/>
            </a:endParaRPr>
          </a:p>
          <a:p>
            <a:pPr marL="0" indent="0">
              <a:lnSpc>
                <a:spcPct val="150000"/>
              </a:lnSpc>
              <a:buNone/>
            </a:pPr>
            <a:endParaRPr lang="en-US" sz="2400" dirty="0">
              <a:effectLst/>
              <a:latin typeface="Cambria (Body)"/>
              <a:ea typeface="MS Mincho" panose="02020609040205080304" pitchFamily="49" charset="-128"/>
              <a:cs typeface="Latha" panose="020B0604020202020204" pitchFamily="34" charset="0"/>
            </a:endParaRPr>
          </a:p>
          <a:p>
            <a:pPr marL="0" indent="0">
              <a:lnSpc>
                <a:spcPct val="150000"/>
              </a:lnSpc>
              <a:buNone/>
            </a:pPr>
            <a:endParaRPr lang="en-US" sz="2400" dirty="0">
              <a:effectLst/>
              <a:latin typeface="Cambria (Body)"/>
              <a:ea typeface="Times New Roman" panose="02020603050405020304" pitchFamily="18" charset="0"/>
              <a:cs typeface="Latha" panose="020B0604020202020204" pitchFamily="34" charset="0"/>
            </a:endParaRPr>
          </a:p>
          <a:p>
            <a:pPr algn="just">
              <a:lnSpc>
                <a:spcPct val="150000"/>
              </a:lnSpc>
            </a:pPr>
            <a:endParaRPr lang="en-US" sz="2400" dirty="0">
              <a:effectLst/>
              <a:latin typeface="Cambria (Body)"/>
              <a:ea typeface="Times New Roman" panose="02020603050405020304" pitchFamily="18" charset="0"/>
              <a:cs typeface="Latha" panose="020B0604020202020204" pitchFamily="34" charset="0"/>
            </a:endParaRPr>
          </a:p>
          <a:p>
            <a:pPr algn="just"/>
            <a:endParaRPr lang="en-US" dirty="0"/>
          </a:p>
        </p:txBody>
      </p:sp>
      <p:sp>
        <p:nvSpPr>
          <p:cNvPr id="4" name="Rectangle 3">
            <a:extLst>
              <a:ext uri="{FF2B5EF4-FFF2-40B4-BE49-F238E27FC236}">
                <a16:creationId xmlns:a16="http://schemas.microsoft.com/office/drawing/2014/main" id="{763741B4-6851-4B5F-9D0C-7A5D25DE023D}"/>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IT19159768</a:t>
            </a:r>
            <a:r>
              <a:rPr lang="en-US" sz="1800" dirty="0">
                <a:solidFill>
                  <a:schemeClr val="tx1"/>
                </a:solidFill>
              </a:rPr>
              <a:t>   |   </a:t>
            </a:r>
            <a:r>
              <a:rPr lang="en-US" sz="1800" b="1" dirty="0">
                <a:solidFill>
                  <a:schemeClr val="tx1"/>
                </a:solidFill>
              </a:rPr>
              <a:t>Nirash J.M.I </a:t>
            </a:r>
            <a:r>
              <a:rPr lang="en-US" sz="1800" dirty="0">
                <a:solidFill>
                  <a:schemeClr val="tx1"/>
                </a:solidFill>
              </a:rPr>
              <a:t>|   </a:t>
            </a:r>
            <a:r>
              <a:rPr lang="en-US" dirty="0">
                <a:solidFill>
                  <a:schemeClr val="tx1"/>
                </a:solidFill>
              </a:rPr>
              <a:t>2022-200</a:t>
            </a:r>
            <a:endParaRPr lang="en-US" sz="1800" b="0" dirty="0">
              <a:solidFill>
                <a:schemeClr val="tx1"/>
              </a:solidFill>
            </a:endParaRPr>
          </a:p>
        </p:txBody>
      </p:sp>
      <p:sp>
        <p:nvSpPr>
          <p:cNvPr id="8" name="Title 7">
            <a:extLst>
              <a:ext uri="{FF2B5EF4-FFF2-40B4-BE49-F238E27FC236}">
                <a16:creationId xmlns:a16="http://schemas.microsoft.com/office/drawing/2014/main" id="{5D6F1646-792A-48E8-A8BD-7AA81999419E}"/>
              </a:ext>
            </a:extLst>
          </p:cNvPr>
          <p:cNvSpPr>
            <a:spLocks noGrp="1"/>
          </p:cNvSpPr>
          <p:nvPr>
            <p:ph type="title"/>
          </p:nvPr>
        </p:nvSpPr>
        <p:spPr>
          <a:solidFill>
            <a:schemeClr val="accent2">
              <a:lumMod val="50000"/>
            </a:schemeClr>
          </a:solidFill>
        </p:spPr>
        <p:txBody>
          <a:bodyPr/>
          <a:lstStyle/>
          <a:p>
            <a:r>
              <a:rPr lang="en-US" dirty="0">
                <a:solidFill>
                  <a:schemeClr val="bg1">
                    <a:lumMod val="95000"/>
                  </a:schemeClr>
                </a:solidFill>
              </a:rPr>
              <a:t>References</a:t>
            </a:r>
          </a:p>
        </p:txBody>
      </p:sp>
      <p:sp>
        <p:nvSpPr>
          <p:cNvPr id="6" name="Content Placeholder 5">
            <a:extLst>
              <a:ext uri="{FF2B5EF4-FFF2-40B4-BE49-F238E27FC236}">
                <a16:creationId xmlns:a16="http://schemas.microsoft.com/office/drawing/2014/main" id="{40583334-1209-47F4-8754-501A0AE9A194}"/>
              </a:ext>
            </a:extLst>
          </p:cNvPr>
          <p:cNvSpPr txBox="1">
            <a:spLocks/>
          </p:cNvSpPr>
          <p:nvPr/>
        </p:nvSpPr>
        <p:spPr>
          <a:xfrm>
            <a:off x="304800" y="1143000"/>
            <a:ext cx="11684000" cy="51816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Wingdings" pitchFamily="2" charset="2"/>
              <a:buChar char="Ø"/>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Wingdings" pitchFamily="2"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Font typeface="Arial" pitchFamily="34" charset="0"/>
              <a:buNone/>
            </a:pPr>
            <a:r>
              <a:rPr lang="en-US" sz="2400" dirty="0">
                <a:ea typeface="+mn-lt"/>
                <a:cs typeface="+mn-lt"/>
              </a:rPr>
              <a:t> </a:t>
            </a:r>
          </a:p>
          <a:p>
            <a:pPr marL="0" indent="0">
              <a:buFont typeface="Arial" pitchFamily="34" charset="0"/>
              <a:buNone/>
            </a:pPr>
            <a:endParaRPr lang="en-US" dirty="0">
              <a:highlight>
                <a:srgbClr val="FFFF00"/>
              </a:highlight>
            </a:endParaRPr>
          </a:p>
        </p:txBody>
      </p:sp>
    </p:spTree>
    <p:extLst>
      <p:ext uri="{BB962C8B-B14F-4D97-AF65-F5344CB8AC3E}">
        <p14:creationId xmlns:p14="http://schemas.microsoft.com/office/powerpoint/2010/main" val="404387988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A755AF9-6AEA-4BCA-A1A2-C57A58214B9E}"/>
              </a:ext>
            </a:extLst>
          </p:cNvPr>
          <p:cNvSpPr>
            <a:spLocks noGrp="1"/>
          </p:cNvSpPr>
          <p:nvPr>
            <p:ph type="title"/>
          </p:nvPr>
        </p:nvSpPr>
        <p:spPr>
          <a:xfrm>
            <a:off x="963084" y="2837087"/>
            <a:ext cx="10924116" cy="1362075"/>
          </a:xfrm>
        </p:spPr>
        <p:txBody>
          <a:bodyPr>
            <a:noAutofit/>
          </a:bodyPr>
          <a:lstStyle/>
          <a:p>
            <a:r>
              <a:rPr lang="en-US" sz="6000" dirty="0">
                <a:latin typeface="Calibri Light" panose="020F0302020204030204" pitchFamily="34" charset="0"/>
                <a:cs typeface="Calibri Light" panose="020F0302020204030204" pitchFamily="34" charset="0"/>
              </a:rPr>
              <a:t>IT19152592 | Senarathne </a:t>
            </a:r>
            <a:r>
              <a:rPr lang="en-US" sz="6000" dirty="0" err="1">
                <a:latin typeface="Calibri Light" panose="020F0302020204030204" pitchFamily="34" charset="0"/>
                <a:cs typeface="Calibri Light" panose="020F0302020204030204" pitchFamily="34" charset="0"/>
              </a:rPr>
              <a:t>k.h.i.r.</a:t>
            </a:r>
            <a:endParaRPr lang="en-US" sz="6000" dirty="0">
              <a:latin typeface="Calibri Light" panose="020F0302020204030204" pitchFamily="34" charset="0"/>
              <a:cs typeface="Calibri Light" panose="020F0302020204030204" pitchFamily="34" charset="0"/>
            </a:endParaRPr>
          </a:p>
        </p:txBody>
      </p:sp>
      <p:sp>
        <p:nvSpPr>
          <p:cNvPr id="4" name="Rectangle 3">
            <a:extLst>
              <a:ext uri="{FF2B5EF4-FFF2-40B4-BE49-F238E27FC236}">
                <a16:creationId xmlns:a16="http://schemas.microsoft.com/office/drawing/2014/main" id="{B3BAACE6-3A32-4B05-86B9-0627EA641BA0}"/>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IT19152592</a:t>
            </a:r>
            <a:r>
              <a:rPr lang="en-US" sz="1800" dirty="0">
                <a:solidFill>
                  <a:schemeClr val="tx1"/>
                </a:solidFill>
              </a:rPr>
              <a:t>   |   </a:t>
            </a:r>
            <a:r>
              <a:rPr lang="en-US" b="1" dirty="0">
                <a:solidFill>
                  <a:schemeClr val="tx1"/>
                </a:solidFill>
              </a:rPr>
              <a:t>Senarathne K.H.I.R.</a:t>
            </a:r>
            <a:r>
              <a:rPr lang="en-US" sz="1800" dirty="0">
                <a:solidFill>
                  <a:schemeClr val="tx1"/>
                </a:solidFill>
              </a:rPr>
              <a:t>|   </a:t>
            </a:r>
            <a:r>
              <a:rPr lang="en-US" sz="1800" b="0" dirty="0">
                <a:solidFill>
                  <a:schemeClr val="tx1"/>
                </a:solidFill>
              </a:rPr>
              <a:t>2022-200</a:t>
            </a:r>
          </a:p>
        </p:txBody>
      </p:sp>
      <p:pic>
        <p:nvPicPr>
          <p:cNvPr id="3" name="Picture 2">
            <a:extLst>
              <a:ext uri="{FF2B5EF4-FFF2-40B4-BE49-F238E27FC236}">
                <a16:creationId xmlns:a16="http://schemas.microsoft.com/office/drawing/2014/main" id="{47CCC4B6-33DB-4E76-88B5-843DAB41E1F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637800" y="0"/>
            <a:ext cx="2554200" cy="2514600"/>
          </a:xfrm>
          <a:prstGeom prst="rect">
            <a:avLst/>
          </a:prstGeom>
        </p:spPr>
      </p:pic>
      <p:sp>
        <p:nvSpPr>
          <p:cNvPr id="8" name="Text Placeholder 5">
            <a:extLst>
              <a:ext uri="{FF2B5EF4-FFF2-40B4-BE49-F238E27FC236}">
                <a16:creationId xmlns:a16="http://schemas.microsoft.com/office/drawing/2014/main" id="{66DF05F7-9A1E-4C90-BA21-5D2BFCD40553}"/>
              </a:ext>
            </a:extLst>
          </p:cNvPr>
          <p:cNvSpPr>
            <a:spLocks noGrp="1"/>
          </p:cNvSpPr>
          <p:nvPr>
            <p:ph type="body" idx="1"/>
          </p:nvPr>
        </p:nvSpPr>
        <p:spPr>
          <a:xfrm>
            <a:off x="963084" y="3733801"/>
            <a:ext cx="10363200" cy="761999"/>
          </a:xfrm>
        </p:spPr>
        <p:txBody>
          <a:bodyPr>
            <a:normAutofit lnSpcReduction="10000"/>
          </a:bodyPr>
          <a:lstStyle/>
          <a:p>
            <a:r>
              <a:rPr lang="en-US" sz="2000" dirty="0">
                <a:solidFill>
                  <a:schemeClr val="bg1">
                    <a:lumMod val="50000"/>
                  </a:schemeClr>
                </a:solidFill>
                <a:latin typeface="Times New Roman" panose="02020603050405020304" pitchFamily="18" charset="0"/>
                <a:cs typeface="Times New Roman" panose="02020603050405020304" pitchFamily="18" charset="0"/>
              </a:rPr>
              <a:t>B.Sc. (Hons) Degree in Information Technology Specialized in</a:t>
            </a:r>
          </a:p>
          <a:p>
            <a:r>
              <a:rPr lang="en-US" sz="2000" dirty="0">
                <a:solidFill>
                  <a:schemeClr val="bg1">
                    <a:lumMod val="50000"/>
                  </a:schemeClr>
                </a:solidFill>
                <a:latin typeface="Times New Roman" panose="02020603050405020304" pitchFamily="18" charset="0"/>
                <a:cs typeface="Times New Roman" panose="02020603050405020304" pitchFamily="18" charset="0"/>
              </a:rPr>
              <a:t>Information Technology </a:t>
            </a:r>
          </a:p>
        </p:txBody>
      </p:sp>
    </p:spTree>
    <p:extLst>
      <p:ext uri="{BB962C8B-B14F-4D97-AF65-F5344CB8AC3E}">
        <p14:creationId xmlns:p14="http://schemas.microsoft.com/office/powerpoint/2010/main" val="316031185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AFA4D3-82B3-4C28-A116-4725C9A85F10}"/>
              </a:ext>
            </a:extLst>
          </p:cNvPr>
          <p:cNvSpPr>
            <a:spLocks noGrp="1"/>
          </p:cNvSpPr>
          <p:nvPr>
            <p:ph type="title"/>
          </p:nvPr>
        </p:nvSpPr>
        <p:spPr>
          <a:xfrm>
            <a:off x="762000" y="3032919"/>
            <a:ext cx="4876800" cy="792162"/>
          </a:xfrm>
        </p:spPr>
        <p:txBody>
          <a:bodyPr/>
          <a:lstStyle/>
          <a:p>
            <a:r>
              <a:rPr lang="en-US" b="1" dirty="0"/>
              <a:t>INTRODUCTION</a:t>
            </a:r>
          </a:p>
        </p:txBody>
      </p:sp>
      <p:sp>
        <p:nvSpPr>
          <p:cNvPr id="3" name="Content Placeholder 2">
            <a:extLst>
              <a:ext uri="{FF2B5EF4-FFF2-40B4-BE49-F238E27FC236}">
                <a16:creationId xmlns:a16="http://schemas.microsoft.com/office/drawing/2014/main" id="{1526F033-0A4A-4B82-88D5-E5B99BF066F7}"/>
              </a:ext>
            </a:extLst>
          </p:cNvPr>
          <p:cNvSpPr>
            <a:spLocks noGrp="1"/>
          </p:cNvSpPr>
          <p:nvPr>
            <p:ph idx="1"/>
          </p:nvPr>
        </p:nvSpPr>
        <p:spPr/>
        <p:txBody>
          <a:bodyPr>
            <a:normAutofit/>
          </a:bodyPr>
          <a:lstStyle/>
          <a:p>
            <a:pPr marL="0" indent="0" algn="just">
              <a:lnSpc>
                <a:spcPct val="150000"/>
              </a:lnSpc>
              <a:buNone/>
            </a:pPr>
            <a:endParaRPr lang="en-US" sz="2400" b="1" dirty="0">
              <a:latin typeface="Cambria (Body)"/>
              <a:ea typeface="MS Mincho" panose="02020609040205080304" pitchFamily="49" charset="-128"/>
              <a:cs typeface="Latha" panose="020B0604020202020204" pitchFamily="34" charset="0"/>
            </a:endParaRPr>
          </a:p>
          <a:p>
            <a:pPr marL="0" indent="0" algn="just">
              <a:lnSpc>
                <a:spcPct val="150000"/>
              </a:lnSpc>
              <a:buNone/>
            </a:pPr>
            <a:endParaRPr lang="en-US" sz="2400" b="1" dirty="0">
              <a:effectLst/>
              <a:latin typeface="Cambria (Body)"/>
              <a:ea typeface="MS Mincho" panose="02020609040205080304" pitchFamily="49" charset="-128"/>
              <a:cs typeface="Latha" panose="020B0604020202020204" pitchFamily="34" charset="0"/>
            </a:endParaRPr>
          </a:p>
          <a:p>
            <a:pPr marL="0" indent="0" algn="just">
              <a:lnSpc>
                <a:spcPct val="150000"/>
              </a:lnSpc>
              <a:buNone/>
            </a:pPr>
            <a:endParaRPr lang="en-US" sz="2400" b="1" dirty="0">
              <a:effectLst/>
              <a:latin typeface="Cambria (Body)"/>
              <a:ea typeface="MS Mincho" panose="02020609040205080304" pitchFamily="49" charset="-128"/>
              <a:cs typeface="Latha" panose="020B0604020202020204" pitchFamily="34" charset="0"/>
            </a:endParaRPr>
          </a:p>
          <a:p>
            <a:pPr algn="just">
              <a:lnSpc>
                <a:spcPct val="150000"/>
              </a:lnSpc>
            </a:pPr>
            <a:endParaRPr lang="en-US" sz="2800" dirty="0">
              <a:effectLst/>
              <a:latin typeface="Cambria (Body)"/>
              <a:ea typeface="Times New Roman" panose="02020603050405020304" pitchFamily="18" charset="0"/>
              <a:cs typeface="Latha" panose="020B0604020202020204" pitchFamily="34" charset="0"/>
            </a:endParaRPr>
          </a:p>
          <a:p>
            <a:pPr algn="just">
              <a:lnSpc>
                <a:spcPct val="150000"/>
              </a:lnSpc>
            </a:pPr>
            <a:endParaRPr lang="en-US" sz="2400" dirty="0">
              <a:effectLst/>
              <a:latin typeface="Cambria (Body)"/>
              <a:ea typeface="Times New Roman" panose="02020603050405020304" pitchFamily="18" charset="0"/>
              <a:cs typeface="Latha" panose="020B0604020202020204" pitchFamily="34" charset="0"/>
            </a:endParaRPr>
          </a:p>
          <a:p>
            <a:pPr algn="just"/>
            <a:endParaRPr lang="en-US" dirty="0"/>
          </a:p>
        </p:txBody>
      </p:sp>
      <p:pic>
        <p:nvPicPr>
          <p:cNvPr id="7" name="Picture 4">
            <a:extLst>
              <a:ext uri="{FF2B5EF4-FFF2-40B4-BE49-F238E27FC236}">
                <a16:creationId xmlns:a16="http://schemas.microsoft.com/office/drawing/2014/main" id="{742C0C88-1FD2-4F23-B53A-07C3CB3C0064}"/>
              </a:ext>
            </a:extLst>
          </p:cNvPr>
          <p:cNvPicPr>
            <a:picLocks noChangeAspect="1"/>
          </p:cNvPicPr>
          <p:nvPr/>
        </p:nvPicPr>
        <p:blipFill>
          <a:blip r:embed="rId2"/>
          <a:stretch>
            <a:fillRect/>
          </a:stretch>
        </p:blipFill>
        <p:spPr>
          <a:xfrm>
            <a:off x="11767204" y="5751"/>
            <a:ext cx="424796" cy="6846498"/>
          </a:xfrm>
          <a:prstGeom prst="rect">
            <a:avLst/>
          </a:prstGeom>
        </p:spPr>
      </p:pic>
      <p:sp>
        <p:nvSpPr>
          <p:cNvPr id="9" name="Rectangle 8">
            <a:extLst>
              <a:ext uri="{FF2B5EF4-FFF2-40B4-BE49-F238E27FC236}">
                <a16:creationId xmlns:a16="http://schemas.microsoft.com/office/drawing/2014/main" id="{D04CDB61-BFA7-4E01-BE34-3E0B8F063BA0}"/>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IT19152592</a:t>
            </a:r>
            <a:r>
              <a:rPr lang="en-US" sz="1800" dirty="0">
                <a:solidFill>
                  <a:schemeClr val="tx1"/>
                </a:solidFill>
              </a:rPr>
              <a:t>   |   </a:t>
            </a:r>
            <a:r>
              <a:rPr lang="en-US" b="1" dirty="0">
                <a:solidFill>
                  <a:schemeClr val="tx1"/>
                </a:solidFill>
              </a:rPr>
              <a:t>Senarathne K.H.I.R.</a:t>
            </a:r>
            <a:r>
              <a:rPr lang="en-US" sz="1800" dirty="0">
                <a:solidFill>
                  <a:schemeClr val="tx1"/>
                </a:solidFill>
              </a:rPr>
              <a:t>|   </a:t>
            </a:r>
            <a:r>
              <a:rPr lang="en-US" sz="1800" b="0" dirty="0">
                <a:solidFill>
                  <a:schemeClr val="tx1"/>
                </a:solidFill>
              </a:rPr>
              <a:t>2022-200</a:t>
            </a:r>
          </a:p>
        </p:txBody>
      </p:sp>
      <p:pic>
        <p:nvPicPr>
          <p:cNvPr id="8" name="Picture 7">
            <a:extLst>
              <a:ext uri="{FF2B5EF4-FFF2-40B4-BE49-F238E27FC236}">
                <a16:creationId xmlns:a16="http://schemas.microsoft.com/office/drawing/2014/main" id="{AE414931-6CA6-43EF-AF28-A0C646AA493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7315200" y="1517879"/>
            <a:ext cx="1676399" cy="3822242"/>
          </a:xfrm>
          <a:prstGeom prst="rect">
            <a:avLst/>
          </a:prstGeom>
        </p:spPr>
      </p:pic>
      <p:sp>
        <p:nvSpPr>
          <p:cNvPr id="10" name="Content Placeholder 2">
            <a:extLst>
              <a:ext uri="{FF2B5EF4-FFF2-40B4-BE49-F238E27FC236}">
                <a16:creationId xmlns:a16="http://schemas.microsoft.com/office/drawing/2014/main" id="{74C7452B-5F05-46A9-A973-B6F44095993F}"/>
              </a:ext>
            </a:extLst>
          </p:cNvPr>
          <p:cNvSpPr txBox="1">
            <a:spLocks/>
          </p:cNvSpPr>
          <p:nvPr/>
        </p:nvSpPr>
        <p:spPr>
          <a:xfrm>
            <a:off x="381000" y="838200"/>
            <a:ext cx="11684000" cy="51816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Wingdings" pitchFamily="2" charset="2"/>
              <a:buChar char="Ø"/>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Wingdings" pitchFamily="2"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lnSpc>
                <a:spcPct val="150000"/>
              </a:lnSpc>
              <a:buFont typeface="Arial" pitchFamily="34" charset="0"/>
              <a:buNone/>
            </a:pPr>
            <a:endParaRPr lang="en-US" sz="2400" b="1" dirty="0">
              <a:latin typeface="Cambria (Body)"/>
              <a:ea typeface="MS Mincho" panose="02020609040205080304" pitchFamily="49" charset="-128"/>
              <a:cs typeface="Latha" panose="020B0604020202020204" pitchFamily="34" charset="0"/>
            </a:endParaRPr>
          </a:p>
          <a:p>
            <a:pPr marL="0" indent="0" algn="just">
              <a:lnSpc>
                <a:spcPct val="150000"/>
              </a:lnSpc>
              <a:buFont typeface="Arial" pitchFamily="34" charset="0"/>
              <a:buNone/>
            </a:pPr>
            <a:endParaRPr lang="en-US" sz="2400" b="1" dirty="0">
              <a:latin typeface="Cambria (Body)"/>
              <a:ea typeface="MS Mincho" panose="02020609040205080304" pitchFamily="49" charset="-128"/>
              <a:cs typeface="Latha" panose="020B0604020202020204" pitchFamily="34" charset="0"/>
            </a:endParaRPr>
          </a:p>
          <a:p>
            <a:pPr marL="0" indent="0" algn="just">
              <a:lnSpc>
                <a:spcPct val="150000"/>
              </a:lnSpc>
              <a:buFont typeface="Arial" pitchFamily="34" charset="0"/>
              <a:buNone/>
            </a:pPr>
            <a:endParaRPr lang="en-US" sz="2400" b="1" dirty="0">
              <a:latin typeface="Cambria (Body)"/>
              <a:ea typeface="MS Mincho" panose="02020609040205080304" pitchFamily="49" charset="-128"/>
              <a:cs typeface="Latha" panose="020B0604020202020204" pitchFamily="34" charset="0"/>
            </a:endParaRPr>
          </a:p>
          <a:p>
            <a:pPr marL="0" indent="0" algn="just">
              <a:lnSpc>
                <a:spcPct val="150000"/>
              </a:lnSpc>
              <a:buFont typeface="Arial" pitchFamily="34" charset="0"/>
              <a:buNone/>
            </a:pPr>
            <a:endParaRPr lang="en-US" sz="2400" dirty="0">
              <a:latin typeface="Cambria (Body)"/>
              <a:ea typeface="Times New Roman" panose="02020603050405020304" pitchFamily="18" charset="0"/>
              <a:cs typeface="Latha" panose="020B0604020202020204" pitchFamily="34" charset="0"/>
            </a:endParaRPr>
          </a:p>
          <a:p>
            <a:pPr marL="914400" lvl="2" indent="0" algn="just">
              <a:lnSpc>
                <a:spcPct val="150000"/>
              </a:lnSpc>
              <a:buFont typeface="Arial" pitchFamily="34" charset="0"/>
              <a:buNone/>
            </a:pPr>
            <a:endParaRPr lang="en-US" sz="1600" dirty="0">
              <a:latin typeface="Cambria (Body)"/>
              <a:ea typeface="Times New Roman" panose="02020603050405020304" pitchFamily="18" charset="0"/>
              <a:cs typeface="Latha" panose="020B0604020202020204" pitchFamily="34" charset="0"/>
            </a:endParaRPr>
          </a:p>
          <a:p>
            <a:pPr marL="914400" lvl="2" indent="0" algn="just">
              <a:buFont typeface="Arial" pitchFamily="34" charset="0"/>
              <a:buNone/>
            </a:pPr>
            <a:r>
              <a:rPr lang="en-US" b="1" dirty="0">
                <a:solidFill>
                  <a:schemeClr val="accent1">
                    <a:lumMod val="50000"/>
                  </a:schemeClr>
                </a:solidFill>
                <a:latin typeface="Cambria (Body)"/>
                <a:ea typeface="Times New Roman" panose="02020603050405020304" pitchFamily="18" charset="0"/>
                <a:cs typeface="Latha" panose="020B0604020202020204" pitchFamily="34" charset="0"/>
              </a:rPr>
              <a:t>Providing most suitable &amp; ideal suggestions</a:t>
            </a:r>
          </a:p>
          <a:p>
            <a:pPr marL="914400" lvl="2" indent="0" algn="just">
              <a:buFont typeface="Arial" pitchFamily="34" charset="0"/>
              <a:buNone/>
            </a:pPr>
            <a:r>
              <a:rPr lang="en-US" b="1" dirty="0">
                <a:solidFill>
                  <a:schemeClr val="accent1">
                    <a:lumMod val="50000"/>
                  </a:schemeClr>
                </a:solidFill>
                <a:latin typeface="Cambria (Body)"/>
                <a:ea typeface="Times New Roman" panose="02020603050405020304" pitchFamily="18" charset="0"/>
                <a:cs typeface="Latha" panose="020B0604020202020204" pitchFamily="34" charset="0"/>
              </a:rPr>
              <a:t>to the user according to real-time emotions &amp;</a:t>
            </a:r>
          </a:p>
          <a:p>
            <a:pPr marL="914400" lvl="2" indent="0" algn="just">
              <a:buFont typeface="Arial" pitchFamily="34" charset="0"/>
              <a:buNone/>
            </a:pPr>
            <a:r>
              <a:rPr lang="en-US" b="1" dirty="0">
                <a:solidFill>
                  <a:schemeClr val="accent1">
                    <a:lumMod val="50000"/>
                  </a:schemeClr>
                </a:solidFill>
                <a:latin typeface="Cambria (Body)"/>
                <a:ea typeface="Times New Roman" panose="02020603050405020304" pitchFamily="18" charset="0"/>
                <a:cs typeface="Latha" panose="020B0604020202020204" pitchFamily="34" charset="0"/>
              </a:rPr>
              <a:t>situations </a:t>
            </a:r>
          </a:p>
          <a:p>
            <a:pPr marL="914400" lvl="2" indent="0" algn="just">
              <a:buFont typeface="Arial" pitchFamily="34" charset="0"/>
              <a:buNone/>
            </a:pPr>
            <a:endParaRPr lang="en-US" b="1" dirty="0">
              <a:solidFill>
                <a:schemeClr val="accent1">
                  <a:lumMod val="50000"/>
                </a:schemeClr>
              </a:solidFill>
              <a:latin typeface="Cambria (Body)"/>
              <a:ea typeface="Times New Roman" panose="02020603050405020304" pitchFamily="18" charset="0"/>
              <a:cs typeface="Latha" panose="020B0604020202020204" pitchFamily="34" charset="0"/>
            </a:endParaRPr>
          </a:p>
          <a:p>
            <a:pPr algn="just"/>
            <a:endParaRPr lang="en-US" dirty="0"/>
          </a:p>
        </p:txBody>
      </p:sp>
    </p:spTree>
    <p:extLst>
      <p:ext uri="{BB962C8B-B14F-4D97-AF65-F5344CB8AC3E}">
        <p14:creationId xmlns:p14="http://schemas.microsoft.com/office/powerpoint/2010/main" val="73445723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526F033-0A4A-4B82-88D5-E5B99BF066F7}"/>
              </a:ext>
            </a:extLst>
          </p:cNvPr>
          <p:cNvSpPr>
            <a:spLocks noGrp="1"/>
          </p:cNvSpPr>
          <p:nvPr>
            <p:ph idx="1"/>
          </p:nvPr>
        </p:nvSpPr>
        <p:spPr>
          <a:xfrm>
            <a:off x="762000" y="1315243"/>
            <a:ext cx="7924800" cy="4800600"/>
          </a:xfrm>
        </p:spPr>
        <p:txBody>
          <a:bodyPr>
            <a:normAutofit/>
          </a:bodyPr>
          <a:lstStyle/>
          <a:p>
            <a:pPr marL="0" indent="0">
              <a:lnSpc>
                <a:spcPct val="150000"/>
              </a:lnSpc>
              <a:buNone/>
            </a:pPr>
            <a:endParaRPr lang="en-US" sz="2400" dirty="0">
              <a:ea typeface="+mn-lt"/>
              <a:cs typeface="+mn-lt"/>
            </a:endParaRPr>
          </a:p>
          <a:p>
            <a:pPr marL="285750" indent="-285750">
              <a:lnSpc>
                <a:spcPct val="150000"/>
              </a:lnSpc>
              <a:buFont typeface="Wingdings"/>
              <a:buChar char="ü"/>
            </a:pPr>
            <a:r>
              <a:rPr lang="en-US" sz="2400" dirty="0">
                <a:ea typeface="+mn-lt"/>
                <a:cs typeface="+mn-lt"/>
              </a:rPr>
              <a:t>How to identify users' feelings and emotions via camera?</a:t>
            </a:r>
          </a:p>
          <a:p>
            <a:pPr marL="285750" indent="-285750">
              <a:lnSpc>
                <a:spcPct val="150000"/>
              </a:lnSpc>
              <a:buFont typeface="Wingdings"/>
              <a:buChar char="ü"/>
            </a:pPr>
            <a:r>
              <a:rPr lang="en-US" sz="2400" dirty="0">
                <a:ea typeface="+mn-lt"/>
                <a:cs typeface="+mn-lt"/>
              </a:rPr>
              <a:t>How to track various type of users' behaviors and preferences?</a:t>
            </a:r>
          </a:p>
          <a:p>
            <a:pPr marL="285750" indent="-285750">
              <a:lnSpc>
                <a:spcPct val="150000"/>
              </a:lnSpc>
              <a:buFont typeface="Wingdings"/>
              <a:buChar char="ü"/>
            </a:pPr>
            <a:r>
              <a:rPr lang="en-US" sz="2400" dirty="0">
                <a:ea typeface="+mn-lt"/>
                <a:cs typeface="+mn-lt"/>
              </a:rPr>
              <a:t>How to provide ideal suggestions according to users' real-time emotions? </a:t>
            </a:r>
          </a:p>
          <a:p>
            <a:pPr marL="285750" indent="-285750">
              <a:lnSpc>
                <a:spcPct val="150000"/>
              </a:lnSpc>
              <a:buFont typeface="Wingdings"/>
              <a:buChar char="ü"/>
            </a:pPr>
            <a:r>
              <a:rPr lang="en-US" sz="2400" dirty="0">
                <a:ea typeface="+mn-lt"/>
                <a:cs typeface="+mn-lt"/>
              </a:rPr>
              <a:t>How to increase mental freedom through the Sinhala voice suggestions?</a:t>
            </a:r>
          </a:p>
          <a:p>
            <a:pPr marL="285750" indent="-285750">
              <a:lnSpc>
                <a:spcPct val="150000"/>
              </a:lnSpc>
              <a:buFont typeface="Wingdings"/>
              <a:buChar char="ü"/>
            </a:pPr>
            <a:endParaRPr lang="en-US" sz="2400" dirty="0"/>
          </a:p>
          <a:p>
            <a:pPr marL="0" indent="0" algn="just">
              <a:lnSpc>
                <a:spcPct val="150000"/>
              </a:lnSpc>
              <a:buNone/>
            </a:pPr>
            <a:endParaRPr lang="en-US" sz="2400" b="1" dirty="0">
              <a:effectLst/>
              <a:latin typeface="Cambria (Body)"/>
              <a:ea typeface="MS Mincho" panose="02020609040205080304" pitchFamily="49" charset="-128"/>
              <a:cs typeface="Latha" panose="020B0604020202020204" pitchFamily="34" charset="0"/>
            </a:endParaRPr>
          </a:p>
          <a:p>
            <a:pPr marL="0" indent="0" algn="just">
              <a:lnSpc>
                <a:spcPct val="150000"/>
              </a:lnSpc>
              <a:buNone/>
            </a:pPr>
            <a:endParaRPr lang="en-US" sz="2400" b="1" dirty="0">
              <a:effectLst/>
              <a:latin typeface="Cambria (Body)"/>
              <a:ea typeface="MS Mincho" panose="02020609040205080304" pitchFamily="49" charset="-128"/>
              <a:cs typeface="Latha" panose="020B0604020202020204" pitchFamily="34" charset="0"/>
            </a:endParaRPr>
          </a:p>
          <a:p>
            <a:pPr algn="just">
              <a:lnSpc>
                <a:spcPct val="150000"/>
              </a:lnSpc>
            </a:pPr>
            <a:endParaRPr lang="en-US" sz="2400" dirty="0">
              <a:effectLst/>
              <a:latin typeface="Cambria (Body)"/>
              <a:ea typeface="Times New Roman" panose="02020603050405020304" pitchFamily="18" charset="0"/>
              <a:cs typeface="Latha" panose="020B0604020202020204" pitchFamily="34" charset="0"/>
            </a:endParaRPr>
          </a:p>
          <a:p>
            <a:pPr algn="just">
              <a:lnSpc>
                <a:spcPct val="150000"/>
              </a:lnSpc>
            </a:pPr>
            <a:endParaRPr lang="en-US" sz="2400" dirty="0">
              <a:effectLst/>
              <a:latin typeface="Cambria (Body)"/>
              <a:ea typeface="Times New Roman" panose="02020603050405020304" pitchFamily="18" charset="0"/>
              <a:cs typeface="Latha" panose="020B0604020202020204" pitchFamily="34" charset="0"/>
            </a:endParaRPr>
          </a:p>
          <a:p>
            <a:pPr algn="just"/>
            <a:endParaRPr lang="en-US" dirty="0"/>
          </a:p>
        </p:txBody>
      </p:sp>
      <p:sp>
        <p:nvSpPr>
          <p:cNvPr id="8" name="Title 7">
            <a:extLst>
              <a:ext uri="{FF2B5EF4-FFF2-40B4-BE49-F238E27FC236}">
                <a16:creationId xmlns:a16="http://schemas.microsoft.com/office/drawing/2014/main" id="{5D6F1646-792A-48E8-A8BD-7AA81999419E}"/>
              </a:ext>
            </a:extLst>
          </p:cNvPr>
          <p:cNvSpPr>
            <a:spLocks noGrp="1"/>
          </p:cNvSpPr>
          <p:nvPr>
            <p:ph type="title"/>
          </p:nvPr>
        </p:nvSpPr>
        <p:spPr>
          <a:solidFill>
            <a:schemeClr val="accent2">
              <a:lumMod val="50000"/>
            </a:schemeClr>
          </a:solidFill>
        </p:spPr>
        <p:txBody>
          <a:bodyPr/>
          <a:lstStyle/>
          <a:p>
            <a:r>
              <a:rPr lang="en-US" dirty="0">
                <a:solidFill>
                  <a:schemeClr val="bg1">
                    <a:lumMod val="95000"/>
                  </a:schemeClr>
                </a:solidFill>
                <a:latin typeface="Cambria"/>
              </a:rPr>
              <a:t>Research Questions</a:t>
            </a:r>
            <a:endParaRPr lang="en-US" dirty="0">
              <a:solidFill>
                <a:schemeClr val="bg1">
                  <a:lumMod val="95000"/>
                </a:schemeClr>
              </a:solidFill>
            </a:endParaRPr>
          </a:p>
        </p:txBody>
      </p:sp>
      <p:pic>
        <p:nvPicPr>
          <p:cNvPr id="11" name="Picture 10">
            <a:extLst>
              <a:ext uri="{FF2B5EF4-FFF2-40B4-BE49-F238E27FC236}">
                <a16:creationId xmlns:a16="http://schemas.microsoft.com/office/drawing/2014/main" id="{68390755-D4E7-4A96-8795-B9447F3188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542032" y="1676400"/>
            <a:ext cx="2887968" cy="3941763"/>
          </a:xfrm>
          <a:prstGeom prst="rect">
            <a:avLst/>
          </a:prstGeom>
        </p:spPr>
      </p:pic>
      <p:sp>
        <p:nvSpPr>
          <p:cNvPr id="6" name="Rectangle 5">
            <a:extLst>
              <a:ext uri="{FF2B5EF4-FFF2-40B4-BE49-F238E27FC236}">
                <a16:creationId xmlns:a16="http://schemas.microsoft.com/office/drawing/2014/main" id="{523EE292-7249-479F-9F2A-602B3A3F5D9D}"/>
              </a:ext>
            </a:extLst>
          </p:cNvPr>
          <p:cNvSpPr/>
          <p:nvPr/>
        </p:nvSpPr>
        <p:spPr>
          <a:xfrm>
            <a:off x="2632435" y="6492875"/>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IT19152592</a:t>
            </a:r>
            <a:r>
              <a:rPr lang="en-US" sz="1800" dirty="0">
                <a:solidFill>
                  <a:schemeClr val="tx1"/>
                </a:solidFill>
              </a:rPr>
              <a:t>   |   </a:t>
            </a:r>
            <a:r>
              <a:rPr lang="en-US" b="1" dirty="0">
                <a:solidFill>
                  <a:schemeClr val="tx1"/>
                </a:solidFill>
              </a:rPr>
              <a:t>Senarathne K.H.I.R.</a:t>
            </a:r>
            <a:r>
              <a:rPr lang="en-US" sz="1800" dirty="0">
                <a:solidFill>
                  <a:schemeClr val="tx1"/>
                </a:solidFill>
              </a:rPr>
              <a:t>|   </a:t>
            </a:r>
            <a:r>
              <a:rPr lang="en-US" sz="1800" b="0" dirty="0">
                <a:solidFill>
                  <a:schemeClr val="tx1"/>
                </a:solidFill>
              </a:rPr>
              <a:t>2022-200</a:t>
            </a:r>
          </a:p>
        </p:txBody>
      </p:sp>
    </p:spTree>
    <p:extLst>
      <p:ext uri="{BB962C8B-B14F-4D97-AF65-F5344CB8AC3E}">
        <p14:creationId xmlns:p14="http://schemas.microsoft.com/office/powerpoint/2010/main" val="264227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947A866-96BF-426E-945B-730B2015ED0A}"/>
              </a:ext>
            </a:extLst>
          </p:cNvPr>
          <p:cNvPicPr>
            <a:picLocks noChangeAspect="1"/>
          </p:cNvPicPr>
          <p:nvPr/>
        </p:nvPicPr>
        <p:blipFill rotWithShape="1">
          <a:blip r:embed="rId2">
            <a:extLst>
              <a:ext uri="{28A0092B-C50C-407E-A947-70E740481C1C}">
                <a14:useLocalDpi xmlns:a14="http://schemas.microsoft.com/office/drawing/2010/main" val="0"/>
              </a:ext>
            </a:extLst>
          </a:blip>
          <a:srcRect r="12500"/>
          <a:stretch/>
        </p:blipFill>
        <p:spPr>
          <a:xfrm>
            <a:off x="7239000" y="533400"/>
            <a:ext cx="4800600" cy="6096000"/>
          </a:xfrm>
          <a:prstGeom prst="ellipse">
            <a:avLst/>
          </a:prstGeom>
          <a:ln>
            <a:noFill/>
          </a:ln>
          <a:effectLst>
            <a:softEdge rad="112500"/>
          </a:effectLst>
        </p:spPr>
      </p:pic>
      <p:sp>
        <p:nvSpPr>
          <p:cNvPr id="2" name="Title 1">
            <a:extLst>
              <a:ext uri="{FF2B5EF4-FFF2-40B4-BE49-F238E27FC236}">
                <a16:creationId xmlns:a16="http://schemas.microsoft.com/office/drawing/2014/main" id="{FDAFA4D3-82B3-4C28-A116-4725C9A85F10}"/>
              </a:ext>
            </a:extLst>
          </p:cNvPr>
          <p:cNvSpPr>
            <a:spLocks noGrp="1"/>
          </p:cNvSpPr>
          <p:nvPr>
            <p:ph type="title"/>
          </p:nvPr>
        </p:nvSpPr>
        <p:spPr>
          <a:xfrm>
            <a:off x="304800" y="304800"/>
            <a:ext cx="7696200" cy="792162"/>
          </a:xfrm>
          <a:noFill/>
        </p:spPr>
        <p:txBody>
          <a:bodyPr/>
          <a:lstStyle/>
          <a:p>
            <a:r>
              <a:rPr lang="en-US" dirty="0"/>
              <a:t>Objectives</a:t>
            </a:r>
          </a:p>
        </p:txBody>
      </p:sp>
      <p:sp>
        <p:nvSpPr>
          <p:cNvPr id="3" name="Content Placeholder 2">
            <a:extLst>
              <a:ext uri="{FF2B5EF4-FFF2-40B4-BE49-F238E27FC236}">
                <a16:creationId xmlns:a16="http://schemas.microsoft.com/office/drawing/2014/main" id="{1526F033-0A4A-4B82-88D5-E5B99BF066F7}"/>
              </a:ext>
            </a:extLst>
          </p:cNvPr>
          <p:cNvSpPr>
            <a:spLocks noGrp="1"/>
          </p:cNvSpPr>
          <p:nvPr>
            <p:ph idx="1"/>
          </p:nvPr>
        </p:nvSpPr>
        <p:spPr>
          <a:xfrm>
            <a:off x="609600" y="1143000"/>
            <a:ext cx="7620000" cy="5181600"/>
          </a:xfrm>
        </p:spPr>
        <p:txBody>
          <a:bodyPr>
            <a:normAutofit fontScale="77500" lnSpcReduction="20000"/>
          </a:bodyPr>
          <a:lstStyle/>
          <a:p>
            <a:pPr marL="0" indent="0" algn="just">
              <a:lnSpc>
                <a:spcPct val="150000"/>
              </a:lnSpc>
              <a:buNone/>
            </a:pPr>
            <a:r>
              <a:rPr lang="en-US" sz="2400" b="1" dirty="0">
                <a:effectLst/>
                <a:latin typeface="Cambria (Body)"/>
                <a:ea typeface="MS Mincho" panose="02020609040205080304" pitchFamily="49" charset="-128"/>
                <a:cs typeface="Latha" panose="020B0604020202020204" pitchFamily="34" charset="0"/>
              </a:rPr>
              <a:t>Main objective :</a:t>
            </a:r>
          </a:p>
          <a:p>
            <a:pPr algn="just">
              <a:lnSpc>
                <a:spcPct val="150000"/>
              </a:lnSpc>
              <a:buFont typeface="Wingdings" panose="05000000000000000000" pitchFamily="2" charset="2"/>
              <a:buChar char="Ø"/>
            </a:pPr>
            <a:r>
              <a:rPr lang="en-US" sz="2400" dirty="0">
                <a:effectLst/>
                <a:latin typeface="Cambria (Body)"/>
                <a:ea typeface="MS Mincho" panose="02020609040205080304" pitchFamily="49" charset="-128"/>
                <a:cs typeface="Latha" panose="020B0604020202020204" pitchFamily="34" charset="0"/>
              </a:rPr>
              <a:t>The Main objective is to increase the Sinhala voice commands used with the mobile phone daily and make it more accessible for the user's lifestyle while increasing mental health of the user.</a:t>
            </a:r>
            <a:endParaRPr lang="en-US" sz="2400" b="1" dirty="0">
              <a:latin typeface="Cambria (Body)"/>
              <a:ea typeface="MS Mincho" panose="02020609040205080304" pitchFamily="49" charset="-128"/>
              <a:cs typeface="Latha" panose="020B0604020202020204" pitchFamily="34" charset="0"/>
            </a:endParaRPr>
          </a:p>
          <a:p>
            <a:pPr marL="0" indent="0" algn="just">
              <a:lnSpc>
                <a:spcPct val="150000"/>
              </a:lnSpc>
              <a:buNone/>
            </a:pPr>
            <a:r>
              <a:rPr lang="en-US" sz="2400" b="1" dirty="0">
                <a:effectLst/>
                <a:latin typeface="Cambria (Body)"/>
                <a:ea typeface="MS Mincho" panose="02020609040205080304" pitchFamily="49" charset="-128"/>
                <a:cs typeface="Latha" panose="020B0604020202020204" pitchFamily="34" charset="0"/>
              </a:rPr>
              <a:t>Sub Objectives : </a:t>
            </a:r>
          </a:p>
          <a:p>
            <a:pPr marL="0" indent="0" algn="just">
              <a:lnSpc>
                <a:spcPct val="150000"/>
              </a:lnSpc>
              <a:buNone/>
            </a:pPr>
            <a:r>
              <a:rPr lang="en-US" sz="2400" dirty="0">
                <a:effectLst/>
                <a:latin typeface="Cambria (Body)"/>
                <a:ea typeface="MS Mincho" panose="02020609040205080304" pitchFamily="49" charset="-128"/>
                <a:cs typeface="Latha" panose="020B0604020202020204" pitchFamily="34" charset="0"/>
              </a:rPr>
              <a:t>To develop a software component to :</a:t>
            </a:r>
          </a:p>
          <a:p>
            <a:pPr algn="just">
              <a:lnSpc>
                <a:spcPct val="150000"/>
              </a:lnSpc>
              <a:buFont typeface="Wingdings" panose="05000000000000000000" pitchFamily="2" charset="2"/>
              <a:buChar char="Ø"/>
            </a:pPr>
            <a:r>
              <a:rPr lang="en-US" sz="2400" dirty="0">
                <a:effectLst/>
                <a:latin typeface="Cambria (Body)"/>
                <a:ea typeface="MS Mincho" panose="02020609040205080304" pitchFamily="49" charset="-128"/>
                <a:cs typeface="Latha" panose="020B0604020202020204" pitchFamily="34" charset="0"/>
              </a:rPr>
              <a:t>Providing suggestions for users will allow them to enjoy and uplift mental health.</a:t>
            </a:r>
          </a:p>
          <a:p>
            <a:pPr algn="just">
              <a:lnSpc>
                <a:spcPct val="150000"/>
              </a:lnSpc>
              <a:buFont typeface="Wingdings" panose="05000000000000000000" pitchFamily="2" charset="2"/>
              <a:buChar char="Ø"/>
            </a:pPr>
            <a:r>
              <a:rPr lang="en-US" sz="2400" dirty="0">
                <a:effectLst/>
                <a:latin typeface="Cambria (Body)"/>
                <a:ea typeface="MS Mincho" panose="02020609040205080304" pitchFamily="49" charset="-128"/>
                <a:cs typeface="Latha" panose="020B0604020202020204" pitchFamily="34" charset="0"/>
              </a:rPr>
              <a:t>Improve the capability of providing the most relevant answers to the users.</a:t>
            </a:r>
          </a:p>
          <a:p>
            <a:pPr algn="just">
              <a:lnSpc>
                <a:spcPct val="150000"/>
              </a:lnSpc>
              <a:buFont typeface="Wingdings" panose="05000000000000000000" pitchFamily="2" charset="2"/>
              <a:buChar char="Ø"/>
            </a:pPr>
            <a:r>
              <a:rPr lang="en-US" sz="2400" dirty="0">
                <a:effectLst/>
                <a:latin typeface="Cambria (Body)"/>
                <a:ea typeface="MS Mincho" panose="02020609040205080304" pitchFamily="49" charset="-128"/>
                <a:cs typeface="Latha" panose="020B0604020202020204" pitchFamily="34" charset="0"/>
              </a:rPr>
              <a:t>Providing accurate English phrases for generated Sinhala phonetics. </a:t>
            </a:r>
          </a:p>
          <a:p>
            <a:pPr algn="just">
              <a:lnSpc>
                <a:spcPct val="150000"/>
              </a:lnSpc>
              <a:buFont typeface="Wingdings" panose="05000000000000000000" pitchFamily="2" charset="2"/>
              <a:buChar char="Ø"/>
            </a:pPr>
            <a:r>
              <a:rPr lang="en-US" sz="2400" dirty="0">
                <a:effectLst/>
                <a:latin typeface="Cambria (Body)"/>
                <a:ea typeface="MS Mincho" panose="02020609040205080304" pitchFamily="49" charset="-128"/>
                <a:cs typeface="Latha" panose="020B0604020202020204" pitchFamily="34" charset="0"/>
              </a:rPr>
              <a:t>Providing voice output as the suggestions to the users' requests.</a:t>
            </a:r>
          </a:p>
          <a:p>
            <a:pPr marL="0" indent="0" algn="just">
              <a:lnSpc>
                <a:spcPct val="150000"/>
              </a:lnSpc>
              <a:buNone/>
            </a:pPr>
            <a:endParaRPr lang="en-US" sz="2400" b="1" dirty="0">
              <a:latin typeface="Cambria (Body)"/>
              <a:ea typeface="MS Mincho" panose="02020609040205080304" pitchFamily="49" charset="-128"/>
              <a:cs typeface="Latha" panose="020B0604020202020204" pitchFamily="34" charset="0"/>
            </a:endParaRPr>
          </a:p>
          <a:p>
            <a:pPr marL="0" indent="0" algn="just">
              <a:lnSpc>
                <a:spcPct val="150000"/>
              </a:lnSpc>
              <a:buNone/>
            </a:pPr>
            <a:endParaRPr lang="en-US" sz="2400" b="1" dirty="0">
              <a:effectLst/>
              <a:latin typeface="Cambria (Body)"/>
              <a:ea typeface="MS Mincho" panose="02020609040205080304" pitchFamily="49" charset="-128"/>
              <a:cs typeface="Latha" panose="020B0604020202020204" pitchFamily="34" charset="0"/>
            </a:endParaRPr>
          </a:p>
          <a:p>
            <a:pPr marL="0" indent="0" algn="just">
              <a:lnSpc>
                <a:spcPct val="150000"/>
              </a:lnSpc>
              <a:buNone/>
            </a:pPr>
            <a:endParaRPr lang="en-US" sz="2400" b="1" dirty="0">
              <a:effectLst/>
              <a:latin typeface="Cambria (Body)"/>
              <a:ea typeface="MS Mincho" panose="02020609040205080304" pitchFamily="49" charset="-128"/>
              <a:cs typeface="Latha" panose="020B0604020202020204" pitchFamily="34" charset="0"/>
            </a:endParaRPr>
          </a:p>
          <a:p>
            <a:pPr algn="just">
              <a:lnSpc>
                <a:spcPct val="150000"/>
              </a:lnSpc>
            </a:pPr>
            <a:endParaRPr lang="en-US" sz="2400" dirty="0">
              <a:effectLst/>
              <a:latin typeface="Cambria (Body)"/>
              <a:ea typeface="Times New Roman" panose="02020603050405020304" pitchFamily="18" charset="0"/>
              <a:cs typeface="Latha" panose="020B0604020202020204" pitchFamily="34" charset="0"/>
            </a:endParaRPr>
          </a:p>
          <a:p>
            <a:pPr algn="just">
              <a:lnSpc>
                <a:spcPct val="150000"/>
              </a:lnSpc>
            </a:pPr>
            <a:endParaRPr lang="en-US" sz="2400" dirty="0">
              <a:effectLst/>
              <a:latin typeface="Cambria (Body)"/>
              <a:ea typeface="Times New Roman" panose="02020603050405020304" pitchFamily="18" charset="0"/>
              <a:cs typeface="Latha" panose="020B0604020202020204" pitchFamily="34" charset="0"/>
            </a:endParaRPr>
          </a:p>
          <a:p>
            <a:pPr algn="just"/>
            <a:endParaRPr lang="en-US" dirty="0"/>
          </a:p>
        </p:txBody>
      </p:sp>
    </p:spTree>
    <p:extLst>
      <p:ext uri="{BB962C8B-B14F-4D97-AF65-F5344CB8AC3E}">
        <p14:creationId xmlns:p14="http://schemas.microsoft.com/office/powerpoint/2010/main" val="403776578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4A7571F7-A2C4-4B46-9CF4-C07CA0E281D2}"/>
              </a:ext>
            </a:extLst>
          </p:cNvPr>
          <p:cNvGraphicFramePr>
            <a:graphicFrameLocks noGrp="1"/>
          </p:cNvGraphicFramePr>
          <p:nvPr>
            <p:extLst>
              <p:ext uri="{D42A27DB-BD31-4B8C-83A1-F6EECF244321}">
                <p14:modId xmlns:p14="http://schemas.microsoft.com/office/powerpoint/2010/main" val="452709707"/>
              </p:ext>
            </p:extLst>
          </p:nvPr>
        </p:nvGraphicFramePr>
        <p:xfrm>
          <a:off x="331694" y="1524000"/>
          <a:ext cx="6066429" cy="4618685"/>
        </p:xfrm>
        <a:graphic>
          <a:graphicData uri="http://schemas.openxmlformats.org/drawingml/2006/table">
            <a:tbl>
              <a:tblPr firstRow="1" bandRow="1">
                <a:tableStyleId>{5C22544A-7EE6-4342-B048-85BDC9FD1C3A}</a:tableStyleId>
              </a:tblPr>
              <a:tblGrid>
                <a:gridCol w="2755109">
                  <a:extLst>
                    <a:ext uri="{9D8B030D-6E8A-4147-A177-3AD203B41FA5}">
                      <a16:colId xmlns:a16="http://schemas.microsoft.com/office/drawing/2014/main" val="4278848620"/>
                    </a:ext>
                  </a:extLst>
                </a:gridCol>
                <a:gridCol w="521491">
                  <a:extLst>
                    <a:ext uri="{9D8B030D-6E8A-4147-A177-3AD203B41FA5}">
                      <a16:colId xmlns:a16="http://schemas.microsoft.com/office/drawing/2014/main" val="1000223013"/>
                    </a:ext>
                  </a:extLst>
                </a:gridCol>
                <a:gridCol w="582706">
                  <a:extLst>
                    <a:ext uri="{9D8B030D-6E8A-4147-A177-3AD203B41FA5}">
                      <a16:colId xmlns:a16="http://schemas.microsoft.com/office/drawing/2014/main" val="3918978600"/>
                    </a:ext>
                  </a:extLst>
                </a:gridCol>
                <a:gridCol w="533400">
                  <a:extLst>
                    <a:ext uri="{9D8B030D-6E8A-4147-A177-3AD203B41FA5}">
                      <a16:colId xmlns:a16="http://schemas.microsoft.com/office/drawing/2014/main" val="3805045614"/>
                    </a:ext>
                  </a:extLst>
                </a:gridCol>
                <a:gridCol w="1673723">
                  <a:extLst>
                    <a:ext uri="{9D8B030D-6E8A-4147-A177-3AD203B41FA5}">
                      <a16:colId xmlns:a16="http://schemas.microsoft.com/office/drawing/2014/main" val="1457827258"/>
                    </a:ext>
                  </a:extLst>
                </a:gridCol>
              </a:tblGrid>
              <a:tr h="485775">
                <a:tc>
                  <a:txBody>
                    <a:bodyPr/>
                    <a:lstStyle/>
                    <a:p>
                      <a:pPr algn="ctr"/>
                      <a:r>
                        <a:rPr lang="en-US" sz="1600" dirty="0"/>
                        <a:t>Features</a:t>
                      </a:r>
                    </a:p>
                  </a:txBody>
                  <a:tcPr marL="119780" marR="119780" marT="59890" marB="59890"/>
                </a:tc>
                <a:tc>
                  <a:txBody>
                    <a:bodyPr/>
                    <a:lstStyle/>
                    <a:p>
                      <a:pPr algn="ctr"/>
                      <a:r>
                        <a:rPr lang="en-US" sz="1600" dirty="0"/>
                        <a:t>[1]</a:t>
                      </a:r>
                    </a:p>
                  </a:txBody>
                  <a:tcPr marL="119780" marR="119780" marT="59890" marB="59890"/>
                </a:tc>
                <a:tc>
                  <a:txBody>
                    <a:bodyPr/>
                    <a:lstStyle/>
                    <a:p>
                      <a:pPr algn="ctr"/>
                      <a:r>
                        <a:rPr lang="en-US" sz="1600" dirty="0"/>
                        <a:t>[2]</a:t>
                      </a:r>
                    </a:p>
                  </a:txBody>
                  <a:tcPr marL="119780" marR="119780" marT="59890" marB="59890"/>
                </a:tc>
                <a:tc>
                  <a:txBody>
                    <a:bodyPr/>
                    <a:lstStyle/>
                    <a:p>
                      <a:pPr algn="ctr"/>
                      <a:r>
                        <a:rPr lang="en-US" sz="1600" dirty="0"/>
                        <a:t>[3]</a:t>
                      </a:r>
                    </a:p>
                  </a:txBody>
                  <a:tcPr marL="119780" marR="119780" marT="59890" marB="59890"/>
                </a:tc>
                <a:tc>
                  <a:txBody>
                    <a:bodyPr/>
                    <a:lstStyle/>
                    <a:p>
                      <a:pPr algn="ctr"/>
                      <a:r>
                        <a:rPr lang="en-US" sz="1600" dirty="0"/>
                        <a:t>Proposed System </a:t>
                      </a:r>
                    </a:p>
                    <a:p>
                      <a:pPr algn="ctr"/>
                      <a:r>
                        <a:rPr lang="si-LK" sz="1600" dirty="0"/>
                        <a:t>ශ්‍රී </a:t>
                      </a:r>
                      <a:r>
                        <a:rPr lang="en-US" sz="1600" dirty="0"/>
                        <a:t>Voice</a:t>
                      </a:r>
                    </a:p>
                  </a:txBody>
                  <a:tcPr marL="119780" marR="119780" marT="59890" marB="59890"/>
                </a:tc>
                <a:extLst>
                  <a:ext uri="{0D108BD9-81ED-4DB2-BD59-A6C34878D82A}">
                    <a16:rowId xmlns:a16="http://schemas.microsoft.com/office/drawing/2014/main" val="1164206833"/>
                  </a:ext>
                </a:extLst>
              </a:tr>
              <a:tr h="485775">
                <a:tc>
                  <a:txBody>
                    <a:bodyPr/>
                    <a:lstStyle/>
                    <a:p>
                      <a:r>
                        <a:rPr lang="en-US" sz="1600" dirty="0"/>
                        <a:t>Sinhala Language</a:t>
                      </a:r>
                    </a:p>
                  </a:txBody>
                  <a:tcPr marL="119780" marR="119780" marT="59890" marB="59890"/>
                </a:tc>
                <a:tc>
                  <a:txBody>
                    <a:bodyPr/>
                    <a:lstStyle/>
                    <a:p>
                      <a:endParaRPr lang="en-US" sz="1600" dirty="0"/>
                    </a:p>
                  </a:txBody>
                  <a:tcPr marL="119780" marR="119780" marT="59890" marB="59890"/>
                </a:tc>
                <a:tc>
                  <a:txBody>
                    <a:bodyPr/>
                    <a:lstStyle/>
                    <a:p>
                      <a:endParaRPr lang="en-US" sz="1600" dirty="0"/>
                    </a:p>
                  </a:txBody>
                  <a:tcPr marL="119780" marR="119780" marT="59890" marB="59890"/>
                </a:tc>
                <a:tc>
                  <a:txBody>
                    <a:bodyPr/>
                    <a:lstStyle/>
                    <a:p>
                      <a:endParaRPr lang="en-US" sz="1600" dirty="0"/>
                    </a:p>
                  </a:txBody>
                  <a:tcPr marL="119780" marR="119780" marT="59890" marB="59890"/>
                </a:tc>
                <a:tc>
                  <a:txBody>
                    <a:bodyPr/>
                    <a:lstStyle/>
                    <a:p>
                      <a:endParaRPr lang="en-US" sz="1600"/>
                    </a:p>
                  </a:txBody>
                  <a:tcPr marL="119780" marR="119780" marT="59890" marB="59890"/>
                </a:tc>
                <a:extLst>
                  <a:ext uri="{0D108BD9-81ED-4DB2-BD59-A6C34878D82A}">
                    <a16:rowId xmlns:a16="http://schemas.microsoft.com/office/drawing/2014/main" val="3408557536"/>
                  </a:ext>
                </a:extLst>
              </a:tr>
              <a:tr h="485775">
                <a:tc>
                  <a:txBody>
                    <a:bodyPr/>
                    <a:lstStyle/>
                    <a:p>
                      <a:r>
                        <a:rPr lang="en-US" sz="1600" dirty="0"/>
                        <a:t>Facial expression detection</a:t>
                      </a:r>
                    </a:p>
                  </a:txBody>
                  <a:tcPr marL="119780" marR="119780" marT="59890" marB="59890"/>
                </a:tc>
                <a:tc>
                  <a:txBody>
                    <a:bodyPr/>
                    <a:lstStyle/>
                    <a:p>
                      <a:endParaRPr lang="en-US" sz="1600" dirty="0"/>
                    </a:p>
                  </a:txBody>
                  <a:tcPr marL="119780" marR="119780" marT="59890" marB="59890"/>
                </a:tc>
                <a:tc>
                  <a:txBody>
                    <a:bodyPr/>
                    <a:lstStyle/>
                    <a:p>
                      <a:endParaRPr lang="en-US" sz="1600" dirty="0"/>
                    </a:p>
                  </a:txBody>
                  <a:tcPr marL="119780" marR="119780" marT="59890" marB="59890"/>
                </a:tc>
                <a:tc>
                  <a:txBody>
                    <a:bodyPr/>
                    <a:lstStyle/>
                    <a:p>
                      <a:endParaRPr lang="en-US" sz="1600" dirty="0"/>
                    </a:p>
                  </a:txBody>
                  <a:tcPr marL="119780" marR="119780" marT="59890" marB="59890"/>
                </a:tc>
                <a:tc>
                  <a:txBody>
                    <a:bodyPr/>
                    <a:lstStyle/>
                    <a:p>
                      <a:endParaRPr lang="en-US" sz="1600"/>
                    </a:p>
                  </a:txBody>
                  <a:tcPr marL="119780" marR="119780" marT="59890" marB="59890"/>
                </a:tc>
                <a:extLst>
                  <a:ext uri="{0D108BD9-81ED-4DB2-BD59-A6C34878D82A}">
                    <a16:rowId xmlns:a16="http://schemas.microsoft.com/office/drawing/2014/main" val="1163231727"/>
                  </a:ext>
                </a:extLst>
              </a:tr>
              <a:tr h="48577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User tracking behavior identifying</a:t>
                      </a:r>
                    </a:p>
                  </a:txBody>
                  <a:tcPr marL="119780" marR="119780" marT="59890" marB="59890"/>
                </a:tc>
                <a:tc>
                  <a:txBody>
                    <a:bodyPr/>
                    <a:lstStyle/>
                    <a:p>
                      <a:endParaRPr lang="en-US" sz="1600" dirty="0"/>
                    </a:p>
                  </a:txBody>
                  <a:tcPr marL="119780" marR="119780" marT="59890" marB="59890"/>
                </a:tc>
                <a:tc>
                  <a:txBody>
                    <a:bodyPr/>
                    <a:lstStyle/>
                    <a:p>
                      <a:endParaRPr lang="en-US" sz="1600" dirty="0"/>
                    </a:p>
                  </a:txBody>
                  <a:tcPr marL="119780" marR="119780" marT="59890" marB="59890"/>
                </a:tc>
                <a:tc>
                  <a:txBody>
                    <a:bodyPr/>
                    <a:lstStyle/>
                    <a:p>
                      <a:endParaRPr lang="en-US" sz="1600" dirty="0"/>
                    </a:p>
                  </a:txBody>
                  <a:tcPr marL="119780" marR="119780" marT="59890" marB="59890"/>
                </a:tc>
                <a:tc>
                  <a:txBody>
                    <a:bodyPr/>
                    <a:lstStyle/>
                    <a:p>
                      <a:endParaRPr lang="en-US" sz="1600" dirty="0"/>
                    </a:p>
                  </a:txBody>
                  <a:tcPr marL="119780" marR="119780" marT="59890" marB="59890"/>
                </a:tc>
                <a:extLst>
                  <a:ext uri="{0D108BD9-81ED-4DB2-BD59-A6C34878D82A}">
                    <a16:rowId xmlns:a16="http://schemas.microsoft.com/office/drawing/2014/main" val="4241565850"/>
                  </a:ext>
                </a:extLst>
              </a:tr>
              <a:tr h="48577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User preference analyzing &amp; detection </a:t>
                      </a:r>
                    </a:p>
                  </a:txBody>
                  <a:tcPr marL="119780" marR="119780" marT="59890" marB="59890"/>
                </a:tc>
                <a:tc>
                  <a:txBody>
                    <a:bodyPr/>
                    <a:lstStyle/>
                    <a:p>
                      <a:endParaRPr lang="en-US" sz="2000" dirty="0"/>
                    </a:p>
                  </a:txBody>
                  <a:tcPr marL="119780" marR="119780" marT="59890" marB="59890"/>
                </a:tc>
                <a:tc>
                  <a:txBody>
                    <a:bodyPr/>
                    <a:lstStyle/>
                    <a:p>
                      <a:endParaRPr lang="en-US" sz="2000" dirty="0"/>
                    </a:p>
                  </a:txBody>
                  <a:tcPr marL="119780" marR="119780" marT="59890" marB="59890"/>
                </a:tc>
                <a:tc>
                  <a:txBody>
                    <a:bodyPr/>
                    <a:lstStyle/>
                    <a:p>
                      <a:endParaRPr lang="en-US" sz="2000" dirty="0"/>
                    </a:p>
                  </a:txBody>
                  <a:tcPr marL="119780" marR="119780" marT="59890" marB="59890"/>
                </a:tc>
                <a:tc>
                  <a:txBody>
                    <a:bodyPr/>
                    <a:lstStyle/>
                    <a:p>
                      <a:endParaRPr lang="en-US" sz="2000" dirty="0"/>
                    </a:p>
                  </a:txBody>
                  <a:tcPr marL="119780" marR="119780" marT="59890" marB="59890"/>
                </a:tc>
                <a:extLst>
                  <a:ext uri="{0D108BD9-81ED-4DB2-BD59-A6C34878D82A}">
                    <a16:rowId xmlns:a16="http://schemas.microsoft.com/office/drawing/2014/main" val="631940931"/>
                  </a:ext>
                </a:extLst>
              </a:tr>
              <a:tr h="48577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Provide suggestions to increase mental health according to the user’s emotions</a:t>
                      </a:r>
                    </a:p>
                  </a:txBody>
                  <a:tcPr marL="119780" marR="119780" marT="59890" marB="59890"/>
                </a:tc>
                <a:tc>
                  <a:txBody>
                    <a:bodyPr/>
                    <a:lstStyle/>
                    <a:p>
                      <a:endParaRPr lang="en-US" sz="2000" dirty="0"/>
                    </a:p>
                  </a:txBody>
                  <a:tcPr marL="119780" marR="119780" marT="59890" marB="59890"/>
                </a:tc>
                <a:tc>
                  <a:txBody>
                    <a:bodyPr/>
                    <a:lstStyle/>
                    <a:p>
                      <a:endParaRPr lang="en-US" sz="2000" dirty="0"/>
                    </a:p>
                  </a:txBody>
                  <a:tcPr marL="119780" marR="119780" marT="59890" marB="59890"/>
                </a:tc>
                <a:tc>
                  <a:txBody>
                    <a:bodyPr/>
                    <a:lstStyle/>
                    <a:p>
                      <a:endParaRPr lang="en-US" sz="2000" dirty="0"/>
                    </a:p>
                  </a:txBody>
                  <a:tcPr marL="119780" marR="119780" marT="59890" marB="59890"/>
                </a:tc>
                <a:tc>
                  <a:txBody>
                    <a:bodyPr/>
                    <a:lstStyle/>
                    <a:p>
                      <a:endParaRPr lang="en-US" sz="2000" dirty="0"/>
                    </a:p>
                  </a:txBody>
                  <a:tcPr marL="119780" marR="119780" marT="59890" marB="59890"/>
                </a:tc>
                <a:extLst>
                  <a:ext uri="{0D108BD9-81ED-4DB2-BD59-A6C34878D82A}">
                    <a16:rowId xmlns:a16="http://schemas.microsoft.com/office/drawing/2014/main" val="130596770"/>
                  </a:ext>
                </a:extLst>
              </a:tr>
              <a:tr h="48577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Sinhala voice output</a:t>
                      </a:r>
                    </a:p>
                  </a:txBody>
                  <a:tcPr marL="119780" marR="119780" marT="59890" marB="59890"/>
                </a:tc>
                <a:tc>
                  <a:txBody>
                    <a:bodyPr/>
                    <a:lstStyle/>
                    <a:p>
                      <a:endParaRPr lang="en-US" sz="2000" dirty="0"/>
                    </a:p>
                  </a:txBody>
                  <a:tcPr marL="119780" marR="119780" marT="59890" marB="59890"/>
                </a:tc>
                <a:tc>
                  <a:txBody>
                    <a:bodyPr/>
                    <a:lstStyle/>
                    <a:p>
                      <a:endParaRPr lang="en-US" sz="2000" dirty="0"/>
                    </a:p>
                  </a:txBody>
                  <a:tcPr marL="119780" marR="119780" marT="59890" marB="59890"/>
                </a:tc>
                <a:tc>
                  <a:txBody>
                    <a:bodyPr/>
                    <a:lstStyle/>
                    <a:p>
                      <a:endParaRPr lang="en-US" sz="2000" dirty="0"/>
                    </a:p>
                  </a:txBody>
                  <a:tcPr marL="119780" marR="119780" marT="59890" marB="59890"/>
                </a:tc>
                <a:tc>
                  <a:txBody>
                    <a:bodyPr/>
                    <a:lstStyle/>
                    <a:p>
                      <a:endParaRPr lang="en-US" sz="2000" dirty="0"/>
                    </a:p>
                  </a:txBody>
                  <a:tcPr marL="119780" marR="119780" marT="59890" marB="59890"/>
                </a:tc>
                <a:extLst>
                  <a:ext uri="{0D108BD9-81ED-4DB2-BD59-A6C34878D82A}">
                    <a16:rowId xmlns:a16="http://schemas.microsoft.com/office/drawing/2014/main" val="2383712473"/>
                  </a:ext>
                </a:extLst>
              </a:tr>
            </a:tbl>
          </a:graphicData>
        </a:graphic>
      </p:graphicFrame>
      <p:sp>
        <p:nvSpPr>
          <p:cNvPr id="3" name="Title 7">
            <a:extLst>
              <a:ext uri="{FF2B5EF4-FFF2-40B4-BE49-F238E27FC236}">
                <a16:creationId xmlns:a16="http://schemas.microsoft.com/office/drawing/2014/main" id="{ECE96B18-FCA7-48BE-BD94-8DF1B06C4DE8}"/>
              </a:ext>
            </a:extLst>
          </p:cNvPr>
          <p:cNvSpPr txBox="1">
            <a:spLocks/>
          </p:cNvSpPr>
          <p:nvPr/>
        </p:nvSpPr>
        <p:spPr>
          <a:xfrm>
            <a:off x="304800" y="304800"/>
            <a:ext cx="11684000" cy="792162"/>
          </a:xfrm>
          <a:prstGeom prst="rect">
            <a:avLst/>
          </a:prstGeom>
          <a:solidFill>
            <a:schemeClr val="accent2">
              <a:lumMod val="50000"/>
            </a:schemeClr>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Adobe Devanagari" pitchFamily="18" charset="0"/>
                <a:ea typeface="+mj-ea"/>
                <a:cs typeface="Adobe Devanagari" pitchFamily="18" charset="0"/>
              </a:defRPr>
            </a:lvl1pPr>
          </a:lstStyle>
          <a:p>
            <a:r>
              <a:rPr lang="en-US" dirty="0">
                <a:solidFill>
                  <a:schemeClr val="bg1">
                    <a:lumMod val="95000"/>
                  </a:schemeClr>
                </a:solidFill>
                <a:latin typeface="Cambria"/>
              </a:rPr>
              <a:t>Research Gap</a:t>
            </a:r>
            <a:endParaRPr lang="en-US" dirty="0">
              <a:solidFill>
                <a:schemeClr val="bg1">
                  <a:lumMod val="95000"/>
                </a:schemeClr>
              </a:solidFill>
            </a:endParaRPr>
          </a:p>
        </p:txBody>
      </p:sp>
      <p:pic>
        <p:nvPicPr>
          <p:cNvPr id="5" name="Graphic 4" descr="Badge Tick1 with solid fill">
            <a:extLst>
              <a:ext uri="{FF2B5EF4-FFF2-40B4-BE49-F238E27FC236}">
                <a16:creationId xmlns:a16="http://schemas.microsoft.com/office/drawing/2014/main" id="{FA11A59E-97E0-4BAF-9C32-182EDF24C75B}"/>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486400" y="2485039"/>
            <a:ext cx="304800" cy="304800"/>
          </a:xfrm>
          <a:prstGeom prst="rect">
            <a:avLst/>
          </a:prstGeom>
        </p:spPr>
      </p:pic>
      <p:pic>
        <p:nvPicPr>
          <p:cNvPr id="6" name="Graphic 5" descr="Badge Tick1 with solid fill">
            <a:extLst>
              <a:ext uri="{FF2B5EF4-FFF2-40B4-BE49-F238E27FC236}">
                <a16:creationId xmlns:a16="http://schemas.microsoft.com/office/drawing/2014/main" id="{41F7BB45-5208-401A-8132-E8B4BA9176F7}"/>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486400" y="2987628"/>
            <a:ext cx="304800" cy="304800"/>
          </a:xfrm>
          <a:prstGeom prst="rect">
            <a:avLst/>
          </a:prstGeom>
        </p:spPr>
      </p:pic>
      <p:pic>
        <p:nvPicPr>
          <p:cNvPr id="7" name="Graphic 6" descr="Badge Tick1 with solid fill">
            <a:extLst>
              <a:ext uri="{FF2B5EF4-FFF2-40B4-BE49-F238E27FC236}">
                <a16:creationId xmlns:a16="http://schemas.microsoft.com/office/drawing/2014/main" id="{72735697-3F4D-4BAC-8562-70BC623056E4}"/>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486400" y="3528542"/>
            <a:ext cx="304800" cy="304800"/>
          </a:xfrm>
          <a:prstGeom prst="rect">
            <a:avLst/>
          </a:prstGeom>
        </p:spPr>
      </p:pic>
      <p:pic>
        <p:nvPicPr>
          <p:cNvPr id="9" name="Graphic 8" descr="Close with solid fill">
            <a:extLst>
              <a:ext uri="{FF2B5EF4-FFF2-40B4-BE49-F238E27FC236}">
                <a16:creationId xmlns:a16="http://schemas.microsoft.com/office/drawing/2014/main" id="{AEF203B0-ABD2-4307-9995-2629B6CD668B}"/>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227294" y="2489521"/>
            <a:ext cx="304800" cy="304800"/>
          </a:xfrm>
          <a:prstGeom prst="rect">
            <a:avLst/>
          </a:prstGeom>
        </p:spPr>
      </p:pic>
      <p:sp>
        <p:nvSpPr>
          <p:cNvPr id="11" name="Content Placeholder 2">
            <a:extLst>
              <a:ext uri="{FF2B5EF4-FFF2-40B4-BE49-F238E27FC236}">
                <a16:creationId xmlns:a16="http://schemas.microsoft.com/office/drawing/2014/main" id="{3E4FA92B-2BF1-4F43-AC5E-3B55BF5A9BB3}"/>
              </a:ext>
            </a:extLst>
          </p:cNvPr>
          <p:cNvSpPr txBox="1">
            <a:spLocks/>
          </p:cNvSpPr>
          <p:nvPr/>
        </p:nvSpPr>
        <p:spPr>
          <a:xfrm>
            <a:off x="6526306" y="1447151"/>
            <a:ext cx="5334000" cy="5265937"/>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Wingdings" pitchFamily="2" charset="2"/>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buFont typeface="Wingdings" panose="05000000000000000000" pitchFamily="2" charset="2"/>
              <a:buChar char="ü"/>
            </a:pPr>
            <a:r>
              <a:rPr lang="en-US" sz="1800" dirty="0">
                <a:solidFill>
                  <a:schemeClr val="tx1">
                    <a:lumMod val="95000"/>
                    <a:lumOff val="5000"/>
                  </a:schemeClr>
                </a:solidFill>
              </a:rPr>
              <a:t>Most existing voice assistant applications provide ordinary suggestions.</a:t>
            </a:r>
          </a:p>
          <a:p>
            <a:pPr algn="l"/>
            <a:endParaRPr lang="en-US" sz="1800" dirty="0">
              <a:solidFill>
                <a:schemeClr val="tx1">
                  <a:lumMod val="95000"/>
                  <a:lumOff val="5000"/>
                </a:schemeClr>
              </a:solidFill>
            </a:endParaRPr>
          </a:p>
          <a:p>
            <a:pPr algn="l">
              <a:buFont typeface="Wingdings" panose="05000000000000000000" pitchFamily="2" charset="2"/>
              <a:buChar char="ü"/>
            </a:pPr>
            <a:r>
              <a:rPr lang="en-US" sz="1800" dirty="0">
                <a:solidFill>
                  <a:schemeClr val="tx1">
                    <a:lumMod val="95000"/>
                    <a:lumOff val="5000"/>
                  </a:schemeClr>
                </a:solidFill>
              </a:rPr>
              <a:t>Existing voice assistants do not have a feature to analyze feelings and emotions from the face.</a:t>
            </a:r>
          </a:p>
          <a:p>
            <a:pPr algn="l"/>
            <a:endParaRPr lang="en-US" sz="1800" dirty="0">
              <a:solidFill>
                <a:schemeClr val="tx1">
                  <a:lumMod val="95000"/>
                  <a:lumOff val="5000"/>
                </a:schemeClr>
              </a:solidFill>
            </a:endParaRPr>
          </a:p>
          <a:p>
            <a:pPr algn="l">
              <a:buFont typeface="Wingdings" panose="05000000000000000000" pitchFamily="2" charset="2"/>
              <a:buChar char="ü"/>
            </a:pPr>
            <a:r>
              <a:rPr lang="en-US" sz="1800" dirty="0">
                <a:solidFill>
                  <a:schemeClr val="tx1">
                    <a:lumMod val="95000"/>
                    <a:lumOff val="5000"/>
                  </a:schemeClr>
                </a:solidFill>
              </a:rPr>
              <a:t>Existing voice assistants do not provide ideal suggestions using Sinhala language.</a:t>
            </a:r>
          </a:p>
          <a:p>
            <a:pPr algn="l"/>
            <a:endParaRPr lang="en-US" sz="1800" dirty="0">
              <a:solidFill>
                <a:schemeClr val="tx1">
                  <a:lumMod val="95000"/>
                  <a:lumOff val="5000"/>
                </a:schemeClr>
              </a:solidFill>
            </a:endParaRPr>
          </a:p>
          <a:p>
            <a:pPr algn="l">
              <a:buFont typeface="Wingdings" panose="05000000000000000000" pitchFamily="2" charset="2"/>
              <a:buChar char="ü"/>
            </a:pPr>
            <a:r>
              <a:rPr lang="en-US" sz="1800" dirty="0">
                <a:solidFill>
                  <a:schemeClr val="tx1">
                    <a:lumMod val="95000"/>
                    <a:lumOff val="5000"/>
                  </a:schemeClr>
                </a:solidFill>
              </a:rPr>
              <a:t>Existing voice assistant applications do not interact like a closed friend.</a:t>
            </a:r>
          </a:p>
          <a:p>
            <a:pPr algn="l"/>
            <a:endParaRPr lang="en-US" sz="1800" dirty="0">
              <a:solidFill>
                <a:schemeClr val="tx1">
                  <a:lumMod val="95000"/>
                  <a:lumOff val="5000"/>
                </a:schemeClr>
              </a:solidFill>
            </a:endParaRPr>
          </a:p>
          <a:p>
            <a:pPr algn="l">
              <a:buFont typeface="Wingdings" panose="05000000000000000000" pitchFamily="2" charset="2"/>
              <a:buChar char="ü"/>
            </a:pPr>
            <a:r>
              <a:rPr lang="en-US" sz="1800" dirty="0">
                <a:solidFill>
                  <a:schemeClr val="tx1">
                    <a:lumMod val="95000"/>
                    <a:lumOff val="5000"/>
                  </a:schemeClr>
                </a:solidFill>
              </a:rPr>
              <a:t>The proposed System:</a:t>
            </a:r>
          </a:p>
          <a:p>
            <a:pPr lvl="1" algn="l"/>
            <a:r>
              <a:rPr lang="en-US" sz="1800" dirty="0">
                <a:solidFill>
                  <a:schemeClr val="tx1">
                    <a:lumMod val="95000"/>
                    <a:lumOff val="5000"/>
                  </a:schemeClr>
                </a:solidFill>
                <a:latin typeface="Cambria (Body)"/>
                <a:ea typeface="MS Mincho" panose="02020609040205080304" pitchFamily="49" charset="-128"/>
                <a:cs typeface="Latha" panose="020B0604020202020204" pitchFamily="34" charset="0"/>
              </a:rPr>
              <a:t>Can provide ideal suggestions for real-time emotions the using the Sinhala language while being a friend</a:t>
            </a:r>
          </a:p>
          <a:p>
            <a:pPr algn="just">
              <a:lnSpc>
                <a:spcPct val="150000"/>
              </a:lnSpc>
            </a:pPr>
            <a:endParaRPr lang="en-US" sz="2400" b="1" dirty="0">
              <a:latin typeface="Cambria (Body)"/>
              <a:ea typeface="MS Mincho" panose="02020609040205080304" pitchFamily="49" charset="-128"/>
              <a:cs typeface="Latha" panose="020B0604020202020204" pitchFamily="34" charset="0"/>
            </a:endParaRPr>
          </a:p>
          <a:p>
            <a:pPr algn="just">
              <a:lnSpc>
                <a:spcPct val="150000"/>
              </a:lnSpc>
            </a:pPr>
            <a:endParaRPr lang="en-US" sz="2400" b="1" dirty="0">
              <a:latin typeface="Cambria (Body)"/>
              <a:ea typeface="MS Mincho" panose="02020609040205080304" pitchFamily="49" charset="-128"/>
              <a:cs typeface="Latha" panose="020B0604020202020204" pitchFamily="34" charset="0"/>
            </a:endParaRPr>
          </a:p>
          <a:p>
            <a:pPr algn="just">
              <a:lnSpc>
                <a:spcPct val="150000"/>
              </a:lnSpc>
            </a:pPr>
            <a:endParaRPr lang="en-US" sz="2400" dirty="0">
              <a:latin typeface="Cambria (Body)"/>
              <a:ea typeface="Times New Roman" panose="02020603050405020304" pitchFamily="18" charset="0"/>
              <a:cs typeface="Latha" panose="020B0604020202020204" pitchFamily="34" charset="0"/>
            </a:endParaRPr>
          </a:p>
          <a:p>
            <a:pPr algn="just">
              <a:lnSpc>
                <a:spcPct val="150000"/>
              </a:lnSpc>
            </a:pPr>
            <a:endParaRPr lang="en-US" sz="2400" dirty="0">
              <a:latin typeface="Cambria (Body)"/>
              <a:ea typeface="Times New Roman" panose="02020603050405020304" pitchFamily="18" charset="0"/>
              <a:cs typeface="Latha" panose="020B0604020202020204" pitchFamily="34" charset="0"/>
            </a:endParaRPr>
          </a:p>
          <a:p>
            <a:pPr algn="just"/>
            <a:endParaRPr lang="en-US" dirty="0"/>
          </a:p>
        </p:txBody>
      </p:sp>
      <p:pic>
        <p:nvPicPr>
          <p:cNvPr id="13" name="Graphic 12" descr="Badge Tick1 with solid fill">
            <a:extLst>
              <a:ext uri="{FF2B5EF4-FFF2-40B4-BE49-F238E27FC236}">
                <a16:creationId xmlns:a16="http://schemas.microsoft.com/office/drawing/2014/main" id="{1C82C38B-940D-4C78-A124-016A361DA1D2}"/>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465482" y="4107980"/>
            <a:ext cx="304800" cy="304800"/>
          </a:xfrm>
          <a:prstGeom prst="rect">
            <a:avLst/>
          </a:prstGeom>
        </p:spPr>
      </p:pic>
      <p:pic>
        <p:nvPicPr>
          <p:cNvPr id="17" name="Graphic 16" descr="Badge Tick1 with solid fill">
            <a:extLst>
              <a:ext uri="{FF2B5EF4-FFF2-40B4-BE49-F238E27FC236}">
                <a16:creationId xmlns:a16="http://schemas.microsoft.com/office/drawing/2014/main" id="{D333C0AD-F6BE-4CFE-8BE8-9D41333FCAA1}"/>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453529" y="4999083"/>
            <a:ext cx="304800" cy="304800"/>
          </a:xfrm>
          <a:prstGeom prst="rect">
            <a:avLst/>
          </a:prstGeom>
        </p:spPr>
      </p:pic>
      <p:pic>
        <p:nvPicPr>
          <p:cNvPr id="18" name="Graphic 17" descr="Badge Tick1 with solid fill">
            <a:extLst>
              <a:ext uri="{FF2B5EF4-FFF2-40B4-BE49-F238E27FC236}">
                <a16:creationId xmlns:a16="http://schemas.microsoft.com/office/drawing/2014/main" id="{7986A18E-AE80-44A1-9C5F-7B95C92FD98E}"/>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227294" y="2965547"/>
            <a:ext cx="304800" cy="304800"/>
          </a:xfrm>
          <a:prstGeom prst="rect">
            <a:avLst/>
          </a:prstGeom>
        </p:spPr>
      </p:pic>
      <p:pic>
        <p:nvPicPr>
          <p:cNvPr id="19" name="Graphic 18" descr="Close with solid fill">
            <a:extLst>
              <a:ext uri="{FF2B5EF4-FFF2-40B4-BE49-F238E27FC236}">
                <a16:creationId xmlns:a16="http://schemas.microsoft.com/office/drawing/2014/main" id="{AF70DBDF-6087-4CA6-A2EF-2A205003875B}"/>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227294" y="3450805"/>
            <a:ext cx="304800" cy="304800"/>
          </a:xfrm>
          <a:prstGeom prst="rect">
            <a:avLst/>
          </a:prstGeom>
        </p:spPr>
      </p:pic>
      <p:pic>
        <p:nvPicPr>
          <p:cNvPr id="20" name="Graphic 19" descr="Close with solid fill">
            <a:extLst>
              <a:ext uri="{FF2B5EF4-FFF2-40B4-BE49-F238E27FC236}">
                <a16:creationId xmlns:a16="http://schemas.microsoft.com/office/drawing/2014/main" id="{0B271219-D834-4D03-9D59-1085E80B777C}"/>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227294" y="4098057"/>
            <a:ext cx="304800" cy="304800"/>
          </a:xfrm>
          <a:prstGeom prst="rect">
            <a:avLst/>
          </a:prstGeom>
        </p:spPr>
      </p:pic>
      <p:pic>
        <p:nvPicPr>
          <p:cNvPr id="21" name="Graphic 20" descr="Close with solid fill">
            <a:extLst>
              <a:ext uri="{FF2B5EF4-FFF2-40B4-BE49-F238E27FC236}">
                <a16:creationId xmlns:a16="http://schemas.microsoft.com/office/drawing/2014/main" id="{266507C8-5334-4950-82EB-11453FF0A0A9}"/>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212508" y="4963236"/>
            <a:ext cx="304800" cy="304800"/>
          </a:xfrm>
          <a:prstGeom prst="rect">
            <a:avLst/>
          </a:prstGeom>
        </p:spPr>
      </p:pic>
      <p:pic>
        <p:nvPicPr>
          <p:cNvPr id="22" name="Graphic 21" descr="Badge Tick1 with solid fill">
            <a:extLst>
              <a:ext uri="{FF2B5EF4-FFF2-40B4-BE49-F238E27FC236}">
                <a16:creationId xmlns:a16="http://schemas.microsoft.com/office/drawing/2014/main" id="{62912AAE-9540-4CBF-B6EF-52E9AC2A5C4F}"/>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465482" y="5724008"/>
            <a:ext cx="304800" cy="304800"/>
          </a:xfrm>
          <a:prstGeom prst="rect">
            <a:avLst/>
          </a:prstGeom>
        </p:spPr>
      </p:pic>
      <p:pic>
        <p:nvPicPr>
          <p:cNvPr id="23" name="Graphic 22" descr="Close with solid fill">
            <a:extLst>
              <a:ext uri="{FF2B5EF4-FFF2-40B4-BE49-F238E27FC236}">
                <a16:creationId xmlns:a16="http://schemas.microsoft.com/office/drawing/2014/main" id="{B485B6C7-A121-4CCA-A989-CED5510F855B}"/>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195918" y="5737637"/>
            <a:ext cx="304800" cy="304800"/>
          </a:xfrm>
          <a:prstGeom prst="rect">
            <a:avLst/>
          </a:prstGeom>
        </p:spPr>
      </p:pic>
      <p:pic>
        <p:nvPicPr>
          <p:cNvPr id="24" name="Graphic 23" descr="Badge Tick1 with solid fill">
            <a:extLst>
              <a:ext uri="{FF2B5EF4-FFF2-40B4-BE49-F238E27FC236}">
                <a16:creationId xmlns:a16="http://schemas.microsoft.com/office/drawing/2014/main" id="{4A7A9E6D-40A9-458F-B49C-8C112CF94905}"/>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33800" y="3450805"/>
            <a:ext cx="304800" cy="304800"/>
          </a:xfrm>
          <a:prstGeom prst="rect">
            <a:avLst/>
          </a:prstGeom>
        </p:spPr>
      </p:pic>
      <p:pic>
        <p:nvPicPr>
          <p:cNvPr id="26" name="Graphic 25" descr="Close with solid fill">
            <a:extLst>
              <a:ext uri="{FF2B5EF4-FFF2-40B4-BE49-F238E27FC236}">
                <a16:creationId xmlns:a16="http://schemas.microsoft.com/office/drawing/2014/main" id="{0949CE5C-988F-4411-AB32-BBD7D3D58281}"/>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760694" y="2489521"/>
            <a:ext cx="304800" cy="304800"/>
          </a:xfrm>
          <a:prstGeom prst="rect">
            <a:avLst/>
          </a:prstGeom>
        </p:spPr>
      </p:pic>
      <p:pic>
        <p:nvPicPr>
          <p:cNvPr id="27" name="Graphic 26" descr="Close with solid fill">
            <a:extLst>
              <a:ext uri="{FF2B5EF4-FFF2-40B4-BE49-F238E27FC236}">
                <a16:creationId xmlns:a16="http://schemas.microsoft.com/office/drawing/2014/main" id="{A3A4E374-17F3-4F9C-B5F7-A44DDB787D3D}"/>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743512" y="4963236"/>
            <a:ext cx="304800" cy="304800"/>
          </a:xfrm>
          <a:prstGeom prst="rect">
            <a:avLst/>
          </a:prstGeom>
        </p:spPr>
      </p:pic>
      <p:pic>
        <p:nvPicPr>
          <p:cNvPr id="28" name="Graphic 27" descr="Close with solid fill">
            <a:extLst>
              <a:ext uri="{FF2B5EF4-FFF2-40B4-BE49-F238E27FC236}">
                <a16:creationId xmlns:a16="http://schemas.microsoft.com/office/drawing/2014/main" id="{D20D4892-8169-404A-B56B-685E5106D79D}"/>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733800" y="5737637"/>
            <a:ext cx="304800" cy="304800"/>
          </a:xfrm>
          <a:prstGeom prst="rect">
            <a:avLst/>
          </a:prstGeom>
        </p:spPr>
      </p:pic>
      <p:pic>
        <p:nvPicPr>
          <p:cNvPr id="29" name="Graphic 28" descr="Badge Tick1 with solid fill">
            <a:extLst>
              <a:ext uri="{FF2B5EF4-FFF2-40B4-BE49-F238E27FC236}">
                <a16:creationId xmlns:a16="http://schemas.microsoft.com/office/drawing/2014/main" id="{745A7A5C-80D7-4D3A-9ED6-0512B96917AE}"/>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60694" y="2943521"/>
            <a:ext cx="304800" cy="304800"/>
          </a:xfrm>
          <a:prstGeom prst="rect">
            <a:avLst/>
          </a:prstGeom>
        </p:spPr>
      </p:pic>
      <p:pic>
        <p:nvPicPr>
          <p:cNvPr id="30" name="Graphic 29" descr="Close with solid fill">
            <a:extLst>
              <a:ext uri="{FF2B5EF4-FFF2-40B4-BE49-F238E27FC236}">
                <a16:creationId xmlns:a16="http://schemas.microsoft.com/office/drawing/2014/main" id="{E2D99947-2A07-44AC-B4D8-AD3FB6214C7B}"/>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750983" y="4110489"/>
            <a:ext cx="304800" cy="304800"/>
          </a:xfrm>
          <a:prstGeom prst="rect">
            <a:avLst/>
          </a:prstGeom>
        </p:spPr>
      </p:pic>
      <p:pic>
        <p:nvPicPr>
          <p:cNvPr id="31" name="Graphic 30" descr="Badge Tick1 with solid fill">
            <a:extLst>
              <a:ext uri="{FF2B5EF4-FFF2-40B4-BE49-F238E27FC236}">
                <a16:creationId xmlns:a16="http://schemas.microsoft.com/office/drawing/2014/main" id="{BD90E448-C87C-46B7-B084-9814B9F5F726}"/>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292600" y="2476128"/>
            <a:ext cx="304800" cy="304800"/>
          </a:xfrm>
          <a:prstGeom prst="rect">
            <a:avLst/>
          </a:prstGeom>
        </p:spPr>
      </p:pic>
      <p:pic>
        <p:nvPicPr>
          <p:cNvPr id="32" name="Graphic 31" descr="Badge Tick1 with solid fill">
            <a:extLst>
              <a:ext uri="{FF2B5EF4-FFF2-40B4-BE49-F238E27FC236}">
                <a16:creationId xmlns:a16="http://schemas.microsoft.com/office/drawing/2014/main" id="{0BED6EAF-F3B8-47C9-9AAC-3C6A5135A239}"/>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292600" y="5739823"/>
            <a:ext cx="304800" cy="304800"/>
          </a:xfrm>
          <a:prstGeom prst="rect">
            <a:avLst/>
          </a:prstGeom>
        </p:spPr>
      </p:pic>
      <p:pic>
        <p:nvPicPr>
          <p:cNvPr id="33" name="Graphic 32" descr="Close with solid fill">
            <a:extLst>
              <a:ext uri="{FF2B5EF4-FFF2-40B4-BE49-F238E27FC236}">
                <a16:creationId xmlns:a16="http://schemas.microsoft.com/office/drawing/2014/main" id="{E5D7FADB-52BB-424A-A5AD-5B996F6125E6}"/>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292600" y="4958940"/>
            <a:ext cx="304800" cy="304800"/>
          </a:xfrm>
          <a:prstGeom prst="rect">
            <a:avLst/>
          </a:prstGeom>
        </p:spPr>
      </p:pic>
      <p:pic>
        <p:nvPicPr>
          <p:cNvPr id="34" name="Graphic 33" descr="Close with solid fill">
            <a:extLst>
              <a:ext uri="{FF2B5EF4-FFF2-40B4-BE49-F238E27FC236}">
                <a16:creationId xmlns:a16="http://schemas.microsoft.com/office/drawing/2014/main" id="{7AC819B9-DE4D-4844-8DE9-258FAA945D1E}"/>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292600" y="4098292"/>
            <a:ext cx="304800" cy="304800"/>
          </a:xfrm>
          <a:prstGeom prst="rect">
            <a:avLst/>
          </a:prstGeom>
        </p:spPr>
      </p:pic>
      <p:pic>
        <p:nvPicPr>
          <p:cNvPr id="35" name="Graphic 34" descr="Close with solid fill">
            <a:extLst>
              <a:ext uri="{FF2B5EF4-FFF2-40B4-BE49-F238E27FC236}">
                <a16:creationId xmlns:a16="http://schemas.microsoft.com/office/drawing/2014/main" id="{FA184321-3F6E-481A-98D0-189DBBCF4087}"/>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292600" y="3515568"/>
            <a:ext cx="304800" cy="304800"/>
          </a:xfrm>
          <a:prstGeom prst="rect">
            <a:avLst/>
          </a:prstGeom>
        </p:spPr>
      </p:pic>
      <p:pic>
        <p:nvPicPr>
          <p:cNvPr id="36" name="Graphic 35" descr="Close with solid fill">
            <a:extLst>
              <a:ext uri="{FF2B5EF4-FFF2-40B4-BE49-F238E27FC236}">
                <a16:creationId xmlns:a16="http://schemas.microsoft.com/office/drawing/2014/main" id="{D9FA8592-B047-4624-B4D0-232386191957}"/>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292600" y="2959720"/>
            <a:ext cx="304800" cy="304800"/>
          </a:xfrm>
          <a:prstGeom prst="rect">
            <a:avLst/>
          </a:prstGeom>
        </p:spPr>
      </p:pic>
      <p:sp>
        <p:nvSpPr>
          <p:cNvPr id="37" name="Rectangle 36">
            <a:extLst>
              <a:ext uri="{FF2B5EF4-FFF2-40B4-BE49-F238E27FC236}">
                <a16:creationId xmlns:a16="http://schemas.microsoft.com/office/drawing/2014/main" id="{56CA1782-AA8C-4DCE-95E5-8A236B6BD56C}"/>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IT19152592</a:t>
            </a:r>
            <a:r>
              <a:rPr lang="en-US" sz="1800" dirty="0">
                <a:solidFill>
                  <a:schemeClr val="tx1"/>
                </a:solidFill>
              </a:rPr>
              <a:t>   |   </a:t>
            </a:r>
            <a:r>
              <a:rPr lang="en-US" b="1" dirty="0">
                <a:solidFill>
                  <a:schemeClr val="tx1"/>
                </a:solidFill>
              </a:rPr>
              <a:t>Senarathne K.H.I.R.</a:t>
            </a:r>
            <a:r>
              <a:rPr lang="en-US" sz="1800" dirty="0">
                <a:solidFill>
                  <a:schemeClr val="tx1"/>
                </a:solidFill>
              </a:rPr>
              <a:t>|   </a:t>
            </a:r>
            <a:r>
              <a:rPr lang="en-US" sz="1800" b="0" dirty="0">
                <a:solidFill>
                  <a:schemeClr val="tx1"/>
                </a:solidFill>
              </a:rPr>
              <a:t>2022-200</a:t>
            </a:r>
          </a:p>
        </p:txBody>
      </p:sp>
    </p:spTree>
    <p:extLst>
      <p:ext uri="{BB962C8B-B14F-4D97-AF65-F5344CB8AC3E}">
        <p14:creationId xmlns:p14="http://schemas.microsoft.com/office/powerpoint/2010/main" val="222474556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526F033-0A4A-4B82-88D5-E5B99BF066F7}"/>
              </a:ext>
            </a:extLst>
          </p:cNvPr>
          <p:cNvSpPr>
            <a:spLocks noGrp="1"/>
          </p:cNvSpPr>
          <p:nvPr>
            <p:ph idx="1"/>
          </p:nvPr>
        </p:nvSpPr>
        <p:spPr>
          <a:xfrm>
            <a:off x="845832" y="1143000"/>
            <a:ext cx="8298168" cy="5181600"/>
          </a:xfrm>
        </p:spPr>
        <p:txBody>
          <a:bodyPr>
            <a:normAutofit fontScale="85000" lnSpcReduction="20000"/>
          </a:bodyPr>
          <a:lstStyle/>
          <a:p>
            <a:pPr marL="0" indent="0">
              <a:lnSpc>
                <a:spcPct val="150000"/>
              </a:lnSpc>
              <a:buNone/>
            </a:pPr>
            <a:r>
              <a:rPr lang="en-US" sz="2600" b="1" dirty="0">
                <a:ea typeface="+mn-lt"/>
                <a:cs typeface="+mn-lt"/>
              </a:rPr>
              <a:t>Specific Objectives</a:t>
            </a:r>
          </a:p>
          <a:p>
            <a:pPr algn="just">
              <a:lnSpc>
                <a:spcPct val="150000"/>
              </a:lnSpc>
              <a:buFont typeface="Wingdings" panose="05000000000000000000" pitchFamily="2" charset="2"/>
              <a:buChar char="Ø"/>
            </a:pPr>
            <a:r>
              <a:rPr lang="en-US" sz="2600" dirty="0">
                <a:ea typeface="+mn-lt"/>
                <a:cs typeface="+mn-lt"/>
              </a:rPr>
              <a:t>Provide most suitable and ideal suggestions to the user according to real-time emotions and function like a closed and trusted friend to user.</a:t>
            </a:r>
          </a:p>
          <a:p>
            <a:pPr marL="0" indent="0">
              <a:lnSpc>
                <a:spcPct val="150000"/>
              </a:lnSpc>
              <a:buNone/>
            </a:pPr>
            <a:r>
              <a:rPr lang="en-US" sz="2600" b="1" dirty="0">
                <a:ea typeface="+mn-lt"/>
                <a:cs typeface="+mn-lt"/>
              </a:rPr>
              <a:t>Sub Objectives</a:t>
            </a:r>
          </a:p>
          <a:p>
            <a:pPr>
              <a:lnSpc>
                <a:spcPct val="150000"/>
              </a:lnSpc>
              <a:buFont typeface="Wingdings" panose="05000000000000000000" pitchFamily="2" charset="2"/>
              <a:buChar char="Ø"/>
            </a:pPr>
            <a:r>
              <a:rPr lang="en-US" sz="2600" dirty="0">
                <a:ea typeface="+mn-lt"/>
                <a:cs typeface="+mn-lt"/>
              </a:rPr>
              <a:t>Identify users’ facial expressions.</a:t>
            </a:r>
          </a:p>
          <a:p>
            <a:pPr>
              <a:lnSpc>
                <a:spcPct val="150000"/>
              </a:lnSpc>
              <a:buFont typeface="Wingdings" panose="05000000000000000000" pitchFamily="2" charset="2"/>
              <a:buChar char="Ø"/>
            </a:pPr>
            <a:r>
              <a:rPr lang="en-US" sz="2600" dirty="0">
                <a:ea typeface="+mn-lt"/>
                <a:cs typeface="+mn-lt"/>
              </a:rPr>
              <a:t>Identify users’ emotions according to the expressions.</a:t>
            </a:r>
          </a:p>
          <a:p>
            <a:pPr>
              <a:lnSpc>
                <a:spcPct val="150000"/>
              </a:lnSpc>
              <a:buFont typeface="Wingdings" panose="05000000000000000000" pitchFamily="2" charset="2"/>
              <a:buChar char="Ø"/>
            </a:pPr>
            <a:r>
              <a:rPr lang="en-US" sz="2600" dirty="0">
                <a:ea typeface="+mn-lt"/>
                <a:cs typeface="+mn-lt"/>
              </a:rPr>
              <a:t>Track user. </a:t>
            </a:r>
          </a:p>
          <a:p>
            <a:pPr>
              <a:lnSpc>
                <a:spcPct val="150000"/>
              </a:lnSpc>
              <a:buFont typeface="Wingdings" panose="05000000000000000000" pitchFamily="2" charset="2"/>
              <a:buChar char="Ø"/>
            </a:pPr>
            <a:r>
              <a:rPr lang="en-US" sz="2600" dirty="0">
                <a:ea typeface="+mn-lt"/>
                <a:cs typeface="+mn-lt"/>
              </a:rPr>
              <a:t>gather preferences.</a:t>
            </a:r>
          </a:p>
          <a:p>
            <a:pPr>
              <a:lnSpc>
                <a:spcPct val="150000"/>
              </a:lnSpc>
              <a:buFont typeface="Wingdings" panose="05000000000000000000" pitchFamily="2" charset="2"/>
              <a:buChar char="Ø"/>
            </a:pPr>
            <a:r>
              <a:rPr lang="en-US" sz="2600" dirty="0">
                <a:ea typeface="+mn-lt"/>
                <a:cs typeface="+mn-lt"/>
              </a:rPr>
              <a:t>Generate Sinhala voice suggestions.</a:t>
            </a:r>
          </a:p>
          <a:p>
            <a:pPr marL="0" indent="0" algn="just">
              <a:lnSpc>
                <a:spcPct val="150000"/>
              </a:lnSpc>
              <a:buNone/>
            </a:pPr>
            <a:endParaRPr lang="en-US" sz="2400" b="1" dirty="0">
              <a:latin typeface="Cambria (Body)"/>
              <a:ea typeface="MS Mincho" panose="02020609040205080304" pitchFamily="49" charset="-128"/>
              <a:cs typeface="Latha" panose="020B0604020202020204" pitchFamily="34" charset="0"/>
            </a:endParaRPr>
          </a:p>
          <a:p>
            <a:pPr marL="0" indent="0" algn="just">
              <a:lnSpc>
                <a:spcPct val="150000"/>
              </a:lnSpc>
              <a:buNone/>
            </a:pPr>
            <a:endParaRPr lang="en-US" sz="2400" b="1" dirty="0">
              <a:effectLst/>
              <a:latin typeface="Cambria (Body)"/>
              <a:ea typeface="MS Mincho" panose="02020609040205080304" pitchFamily="49" charset="-128"/>
              <a:cs typeface="Latha" panose="020B0604020202020204" pitchFamily="34" charset="0"/>
            </a:endParaRPr>
          </a:p>
          <a:p>
            <a:pPr marL="0" indent="0" algn="just">
              <a:lnSpc>
                <a:spcPct val="150000"/>
              </a:lnSpc>
              <a:buNone/>
            </a:pPr>
            <a:endParaRPr lang="en-US" sz="2400" b="1" dirty="0">
              <a:effectLst/>
              <a:latin typeface="Cambria (Body)"/>
              <a:ea typeface="MS Mincho" panose="02020609040205080304" pitchFamily="49" charset="-128"/>
              <a:cs typeface="Latha" panose="020B0604020202020204" pitchFamily="34" charset="0"/>
            </a:endParaRPr>
          </a:p>
          <a:p>
            <a:pPr algn="just">
              <a:lnSpc>
                <a:spcPct val="150000"/>
              </a:lnSpc>
            </a:pPr>
            <a:endParaRPr lang="en-US" sz="2400" dirty="0">
              <a:effectLst/>
              <a:latin typeface="Cambria (Body)"/>
              <a:ea typeface="Times New Roman" panose="02020603050405020304" pitchFamily="18" charset="0"/>
              <a:cs typeface="Latha" panose="020B0604020202020204" pitchFamily="34" charset="0"/>
            </a:endParaRPr>
          </a:p>
          <a:p>
            <a:pPr algn="just">
              <a:lnSpc>
                <a:spcPct val="150000"/>
              </a:lnSpc>
            </a:pPr>
            <a:endParaRPr lang="en-US" sz="2400" dirty="0">
              <a:effectLst/>
              <a:latin typeface="Cambria (Body)"/>
              <a:ea typeface="Times New Roman" panose="02020603050405020304" pitchFamily="18" charset="0"/>
              <a:cs typeface="Latha" panose="020B0604020202020204" pitchFamily="34" charset="0"/>
            </a:endParaRPr>
          </a:p>
          <a:p>
            <a:pPr algn="just"/>
            <a:endParaRPr lang="en-US" dirty="0"/>
          </a:p>
        </p:txBody>
      </p:sp>
      <p:sp>
        <p:nvSpPr>
          <p:cNvPr id="8" name="Title 7">
            <a:extLst>
              <a:ext uri="{FF2B5EF4-FFF2-40B4-BE49-F238E27FC236}">
                <a16:creationId xmlns:a16="http://schemas.microsoft.com/office/drawing/2014/main" id="{5D6F1646-792A-48E8-A8BD-7AA81999419E}"/>
              </a:ext>
            </a:extLst>
          </p:cNvPr>
          <p:cNvSpPr>
            <a:spLocks noGrp="1"/>
          </p:cNvSpPr>
          <p:nvPr>
            <p:ph type="title"/>
          </p:nvPr>
        </p:nvSpPr>
        <p:spPr>
          <a:solidFill>
            <a:schemeClr val="accent2">
              <a:lumMod val="50000"/>
            </a:schemeClr>
          </a:solidFill>
        </p:spPr>
        <p:txBody>
          <a:bodyPr/>
          <a:lstStyle/>
          <a:p>
            <a:r>
              <a:rPr lang="en-US" dirty="0">
                <a:solidFill>
                  <a:schemeClr val="bg1">
                    <a:lumMod val="95000"/>
                  </a:schemeClr>
                </a:solidFill>
              </a:rPr>
              <a:t>Specific and Sub Objectives</a:t>
            </a:r>
          </a:p>
        </p:txBody>
      </p:sp>
      <p:pic>
        <p:nvPicPr>
          <p:cNvPr id="11" name="Picture 10">
            <a:extLst>
              <a:ext uri="{FF2B5EF4-FFF2-40B4-BE49-F238E27FC236}">
                <a16:creationId xmlns:a16="http://schemas.microsoft.com/office/drawing/2014/main" id="{68390755-D4E7-4A96-8795-B9447F3188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39200" y="2439159"/>
            <a:ext cx="2887968" cy="2658764"/>
          </a:xfrm>
          <a:prstGeom prst="rect">
            <a:avLst/>
          </a:prstGeom>
        </p:spPr>
      </p:pic>
      <p:sp>
        <p:nvSpPr>
          <p:cNvPr id="6" name="Rectangle 5">
            <a:extLst>
              <a:ext uri="{FF2B5EF4-FFF2-40B4-BE49-F238E27FC236}">
                <a16:creationId xmlns:a16="http://schemas.microsoft.com/office/drawing/2014/main" id="{6FC71F52-C649-4578-887F-63A274CA13D2}"/>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IT19152592</a:t>
            </a:r>
            <a:r>
              <a:rPr lang="en-US" sz="1800" dirty="0">
                <a:solidFill>
                  <a:schemeClr val="tx1"/>
                </a:solidFill>
              </a:rPr>
              <a:t>   |   </a:t>
            </a:r>
            <a:r>
              <a:rPr lang="en-US" b="1" dirty="0">
                <a:solidFill>
                  <a:schemeClr val="tx1"/>
                </a:solidFill>
              </a:rPr>
              <a:t>Senarathne K.H.I.R.</a:t>
            </a:r>
            <a:r>
              <a:rPr lang="en-US" sz="1800" dirty="0">
                <a:solidFill>
                  <a:schemeClr val="tx1"/>
                </a:solidFill>
              </a:rPr>
              <a:t>|   </a:t>
            </a:r>
            <a:r>
              <a:rPr lang="en-US" sz="1800" b="0" dirty="0">
                <a:solidFill>
                  <a:schemeClr val="tx1"/>
                </a:solidFill>
              </a:rPr>
              <a:t>2022-200</a:t>
            </a:r>
          </a:p>
        </p:txBody>
      </p:sp>
    </p:spTree>
    <p:extLst>
      <p:ext uri="{BB962C8B-B14F-4D97-AF65-F5344CB8AC3E}">
        <p14:creationId xmlns:p14="http://schemas.microsoft.com/office/powerpoint/2010/main" val="323764790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AFA4D3-82B3-4C28-A116-4725C9A85F10}"/>
              </a:ext>
            </a:extLst>
          </p:cNvPr>
          <p:cNvSpPr>
            <a:spLocks noGrp="1"/>
          </p:cNvSpPr>
          <p:nvPr>
            <p:ph type="title"/>
          </p:nvPr>
        </p:nvSpPr>
        <p:spPr>
          <a:xfrm>
            <a:off x="762000" y="3032919"/>
            <a:ext cx="4876800" cy="792162"/>
          </a:xfrm>
        </p:spPr>
        <p:txBody>
          <a:bodyPr/>
          <a:lstStyle/>
          <a:p>
            <a:r>
              <a:rPr lang="en-US" b="1" dirty="0"/>
              <a:t>METHODOLOGY</a:t>
            </a:r>
          </a:p>
        </p:txBody>
      </p:sp>
      <p:sp>
        <p:nvSpPr>
          <p:cNvPr id="3" name="Content Placeholder 2">
            <a:extLst>
              <a:ext uri="{FF2B5EF4-FFF2-40B4-BE49-F238E27FC236}">
                <a16:creationId xmlns:a16="http://schemas.microsoft.com/office/drawing/2014/main" id="{1526F033-0A4A-4B82-88D5-E5B99BF066F7}"/>
              </a:ext>
            </a:extLst>
          </p:cNvPr>
          <p:cNvSpPr>
            <a:spLocks noGrp="1"/>
          </p:cNvSpPr>
          <p:nvPr>
            <p:ph idx="1"/>
          </p:nvPr>
        </p:nvSpPr>
        <p:spPr/>
        <p:txBody>
          <a:bodyPr>
            <a:normAutofit/>
          </a:bodyPr>
          <a:lstStyle/>
          <a:p>
            <a:pPr marL="0" indent="0" algn="just">
              <a:lnSpc>
                <a:spcPct val="150000"/>
              </a:lnSpc>
              <a:buNone/>
            </a:pPr>
            <a:endParaRPr lang="en-US" sz="2400" b="1" dirty="0">
              <a:latin typeface="Cambria (Body)"/>
              <a:ea typeface="MS Mincho" panose="02020609040205080304" pitchFamily="49" charset="-128"/>
              <a:cs typeface="Latha" panose="020B0604020202020204" pitchFamily="34" charset="0"/>
            </a:endParaRPr>
          </a:p>
          <a:p>
            <a:pPr marL="0" indent="0" algn="just">
              <a:lnSpc>
                <a:spcPct val="150000"/>
              </a:lnSpc>
              <a:buNone/>
            </a:pPr>
            <a:endParaRPr lang="en-US" sz="2400" b="1" dirty="0">
              <a:effectLst/>
              <a:latin typeface="Cambria (Body)"/>
              <a:ea typeface="MS Mincho" panose="02020609040205080304" pitchFamily="49" charset="-128"/>
              <a:cs typeface="Latha" panose="020B0604020202020204" pitchFamily="34" charset="0"/>
            </a:endParaRPr>
          </a:p>
          <a:p>
            <a:pPr marL="0" indent="0" algn="just">
              <a:lnSpc>
                <a:spcPct val="150000"/>
              </a:lnSpc>
              <a:buNone/>
            </a:pPr>
            <a:endParaRPr lang="en-US" sz="2400" b="1" dirty="0">
              <a:effectLst/>
              <a:latin typeface="Cambria (Body)"/>
              <a:ea typeface="MS Mincho" panose="02020609040205080304" pitchFamily="49" charset="-128"/>
              <a:cs typeface="Latha" panose="020B0604020202020204" pitchFamily="34" charset="0"/>
            </a:endParaRPr>
          </a:p>
          <a:p>
            <a:pPr algn="just">
              <a:lnSpc>
                <a:spcPct val="150000"/>
              </a:lnSpc>
            </a:pPr>
            <a:endParaRPr lang="en-US" sz="2800" dirty="0">
              <a:effectLst/>
              <a:latin typeface="Cambria (Body)"/>
              <a:ea typeface="Times New Roman" panose="02020603050405020304" pitchFamily="18" charset="0"/>
              <a:cs typeface="Latha" panose="020B0604020202020204" pitchFamily="34" charset="0"/>
            </a:endParaRPr>
          </a:p>
          <a:p>
            <a:pPr algn="just">
              <a:lnSpc>
                <a:spcPct val="150000"/>
              </a:lnSpc>
            </a:pPr>
            <a:endParaRPr lang="en-US" sz="2400" dirty="0">
              <a:effectLst/>
              <a:latin typeface="Cambria (Body)"/>
              <a:ea typeface="Times New Roman" panose="02020603050405020304" pitchFamily="18" charset="0"/>
              <a:cs typeface="Latha" panose="020B0604020202020204" pitchFamily="34" charset="0"/>
            </a:endParaRPr>
          </a:p>
          <a:p>
            <a:pPr algn="just"/>
            <a:endParaRPr lang="en-US" dirty="0"/>
          </a:p>
        </p:txBody>
      </p:sp>
      <p:pic>
        <p:nvPicPr>
          <p:cNvPr id="6" name="Picture 5">
            <a:extLst>
              <a:ext uri="{FF2B5EF4-FFF2-40B4-BE49-F238E27FC236}">
                <a16:creationId xmlns:a16="http://schemas.microsoft.com/office/drawing/2014/main" id="{FB5381B8-0741-406C-A689-821BF964ED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17766" y="1919024"/>
            <a:ext cx="3948645" cy="2993142"/>
          </a:xfrm>
          <a:prstGeom prst="rect">
            <a:avLst/>
          </a:prstGeom>
        </p:spPr>
      </p:pic>
      <p:pic>
        <p:nvPicPr>
          <p:cNvPr id="7" name="Picture 4">
            <a:extLst>
              <a:ext uri="{FF2B5EF4-FFF2-40B4-BE49-F238E27FC236}">
                <a16:creationId xmlns:a16="http://schemas.microsoft.com/office/drawing/2014/main" id="{742C0C88-1FD2-4F23-B53A-07C3CB3C0064}"/>
              </a:ext>
            </a:extLst>
          </p:cNvPr>
          <p:cNvPicPr>
            <a:picLocks noChangeAspect="1"/>
          </p:cNvPicPr>
          <p:nvPr/>
        </p:nvPicPr>
        <p:blipFill>
          <a:blip r:embed="rId3"/>
          <a:stretch>
            <a:fillRect/>
          </a:stretch>
        </p:blipFill>
        <p:spPr>
          <a:xfrm>
            <a:off x="11767204" y="5751"/>
            <a:ext cx="424796" cy="6846498"/>
          </a:xfrm>
          <a:prstGeom prst="rect">
            <a:avLst/>
          </a:prstGeom>
        </p:spPr>
      </p:pic>
      <p:sp>
        <p:nvSpPr>
          <p:cNvPr id="8" name="Rectangle 7">
            <a:extLst>
              <a:ext uri="{FF2B5EF4-FFF2-40B4-BE49-F238E27FC236}">
                <a16:creationId xmlns:a16="http://schemas.microsoft.com/office/drawing/2014/main" id="{2B507884-A8AA-4E01-9897-EC9BBA69039A}"/>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IT19152592</a:t>
            </a:r>
            <a:r>
              <a:rPr lang="en-US" sz="1800" dirty="0">
                <a:solidFill>
                  <a:schemeClr val="tx1"/>
                </a:solidFill>
              </a:rPr>
              <a:t>   |   </a:t>
            </a:r>
            <a:r>
              <a:rPr lang="en-US" b="1" dirty="0">
                <a:solidFill>
                  <a:schemeClr val="tx1"/>
                </a:solidFill>
              </a:rPr>
              <a:t>Senarathne K.H.I.R.</a:t>
            </a:r>
            <a:r>
              <a:rPr lang="en-US" sz="1800" dirty="0">
                <a:solidFill>
                  <a:schemeClr val="tx1"/>
                </a:solidFill>
              </a:rPr>
              <a:t>|   </a:t>
            </a:r>
            <a:r>
              <a:rPr lang="en-US" sz="1800" b="0" dirty="0">
                <a:solidFill>
                  <a:schemeClr val="tx1"/>
                </a:solidFill>
              </a:rPr>
              <a:t>2022-200</a:t>
            </a:r>
          </a:p>
        </p:txBody>
      </p:sp>
    </p:spTree>
    <p:extLst>
      <p:ext uri="{BB962C8B-B14F-4D97-AF65-F5344CB8AC3E}">
        <p14:creationId xmlns:p14="http://schemas.microsoft.com/office/powerpoint/2010/main" val="198747787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526F033-0A4A-4B82-88D5-E5B99BF066F7}"/>
              </a:ext>
            </a:extLst>
          </p:cNvPr>
          <p:cNvSpPr>
            <a:spLocks noGrp="1"/>
          </p:cNvSpPr>
          <p:nvPr>
            <p:ph idx="1"/>
          </p:nvPr>
        </p:nvSpPr>
        <p:spPr>
          <a:xfrm>
            <a:off x="533400" y="1143000"/>
            <a:ext cx="11455400" cy="5181600"/>
          </a:xfrm>
        </p:spPr>
        <p:txBody>
          <a:bodyPr>
            <a:normAutofit/>
          </a:bodyPr>
          <a:lstStyle/>
          <a:p>
            <a:pPr marL="285750" indent="-285750">
              <a:lnSpc>
                <a:spcPct val="150000"/>
              </a:lnSpc>
              <a:buFont typeface="Wingdings"/>
              <a:buChar char="ü"/>
            </a:pPr>
            <a:endParaRPr lang="en-US" sz="2400" dirty="0">
              <a:ea typeface="+mn-lt"/>
              <a:cs typeface="+mn-lt"/>
            </a:endParaRPr>
          </a:p>
          <a:p>
            <a:pPr marL="0" indent="0" algn="just">
              <a:lnSpc>
                <a:spcPct val="150000"/>
              </a:lnSpc>
              <a:buNone/>
            </a:pPr>
            <a:endParaRPr lang="en-US" sz="2400" b="1" dirty="0">
              <a:effectLst/>
              <a:latin typeface="Cambria (Body)"/>
              <a:ea typeface="MS Mincho" panose="02020609040205080304" pitchFamily="49" charset="-128"/>
              <a:cs typeface="Latha" panose="020B0604020202020204" pitchFamily="34" charset="0"/>
            </a:endParaRPr>
          </a:p>
          <a:p>
            <a:pPr algn="just">
              <a:lnSpc>
                <a:spcPct val="150000"/>
              </a:lnSpc>
            </a:pPr>
            <a:endParaRPr lang="en-US" sz="2400" dirty="0">
              <a:effectLst/>
              <a:latin typeface="Cambria (Body)"/>
              <a:ea typeface="Times New Roman" panose="02020603050405020304" pitchFamily="18" charset="0"/>
              <a:cs typeface="Latha" panose="020B0604020202020204" pitchFamily="34" charset="0"/>
            </a:endParaRPr>
          </a:p>
          <a:p>
            <a:pPr algn="just">
              <a:lnSpc>
                <a:spcPct val="150000"/>
              </a:lnSpc>
            </a:pPr>
            <a:endParaRPr lang="en-US" sz="2400" dirty="0">
              <a:effectLst/>
              <a:latin typeface="Cambria (Body)"/>
              <a:ea typeface="Times New Roman" panose="02020603050405020304" pitchFamily="18" charset="0"/>
              <a:cs typeface="Latha" panose="020B0604020202020204" pitchFamily="34" charset="0"/>
            </a:endParaRPr>
          </a:p>
          <a:p>
            <a:pPr algn="just"/>
            <a:endParaRPr lang="en-US" dirty="0"/>
          </a:p>
        </p:txBody>
      </p:sp>
      <p:sp>
        <p:nvSpPr>
          <p:cNvPr id="8" name="Title 7">
            <a:extLst>
              <a:ext uri="{FF2B5EF4-FFF2-40B4-BE49-F238E27FC236}">
                <a16:creationId xmlns:a16="http://schemas.microsoft.com/office/drawing/2014/main" id="{5D6F1646-792A-48E8-A8BD-7AA81999419E}"/>
              </a:ext>
            </a:extLst>
          </p:cNvPr>
          <p:cNvSpPr>
            <a:spLocks noGrp="1"/>
          </p:cNvSpPr>
          <p:nvPr>
            <p:ph type="title"/>
          </p:nvPr>
        </p:nvSpPr>
        <p:spPr>
          <a:solidFill>
            <a:schemeClr val="accent2">
              <a:lumMod val="50000"/>
            </a:schemeClr>
          </a:solidFill>
        </p:spPr>
        <p:txBody>
          <a:bodyPr/>
          <a:lstStyle/>
          <a:p>
            <a:r>
              <a:rPr lang="en-US" dirty="0">
                <a:solidFill>
                  <a:schemeClr val="bg1">
                    <a:lumMod val="95000"/>
                  </a:schemeClr>
                </a:solidFill>
                <a:latin typeface="Adobe Devanagari"/>
              </a:rPr>
              <a:t>System Overview Diagram</a:t>
            </a:r>
            <a:endParaRPr lang="en-US" dirty="0">
              <a:solidFill>
                <a:schemeClr val="bg1">
                  <a:lumMod val="95000"/>
                </a:schemeClr>
              </a:solidFill>
            </a:endParaRPr>
          </a:p>
        </p:txBody>
      </p:sp>
      <p:sp>
        <p:nvSpPr>
          <p:cNvPr id="5" name="Rectangle 4">
            <a:extLst>
              <a:ext uri="{FF2B5EF4-FFF2-40B4-BE49-F238E27FC236}">
                <a16:creationId xmlns:a16="http://schemas.microsoft.com/office/drawing/2014/main" id="{5927AC5D-93C3-41D8-B470-9FB011FB7138}"/>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IT19152592</a:t>
            </a:r>
            <a:r>
              <a:rPr lang="en-US" sz="1800" dirty="0">
                <a:solidFill>
                  <a:schemeClr val="tx1"/>
                </a:solidFill>
              </a:rPr>
              <a:t>   |   </a:t>
            </a:r>
            <a:r>
              <a:rPr lang="en-US" b="1" dirty="0">
                <a:solidFill>
                  <a:schemeClr val="tx1"/>
                </a:solidFill>
              </a:rPr>
              <a:t>Senarathne K.H.I.R.</a:t>
            </a:r>
            <a:r>
              <a:rPr lang="en-US" sz="1800" dirty="0">
                <a:solidFill>
                  <a:schemeClr val="tx1"/>
                </a:solidFill>
              </a:rPr>
              <a:t>|   </a:t>
            </a:r>
            <a:r>
              <a:rPr lang="en-US" sz="1800" b="0" dirty="0">
                <a:solidFill>
                  <a:schemeClr val="tx1"/>
                </a:solidFill>
              </a:rPr>
              <a:t>2022-200</a:t>
            </a:r>
          </a:p>
        </p:txBody>
      </p:sp>
      <p:pic>
        <p:nvPicPr>
          <p:cNvPr id="6" name="Picture 5">
            <a:extLst>
              <a:ext uri="{FF2B5EF4-FFF2-40B4-BE49-F238E27FC236}">
                <a16:creationId xmlns:a16="http://schemas.microsoft.com/office/drawing/2014/main" id="{3174530D-2F21-4F90-A867-F5F77147050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524000" y="1184668"/>
            <a:ext cx="8718550" cy="5304736"/>
          </a:xfrm>
          <a:prstGeom prst="rect">
            <a:avLst/>
          </a:prstGeom>
        </p:spPr>
      </p:pic>
    </p:spTree>
    <p:extLst>
      <p:ext uri="{BB962C8B-B14F-4D97-AF65-F5344CB8AC3E}">
        <p14:creationId xmlns:p14="http://schemas.microsoft.com/office/powerpoint/2010/main" val="342143568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526F033-0A4A-4B82-88D5-E5B99BF066F7}"/>
              </a:ext>
            </a:extLst>
          </p:cNvPr>
          <p:cNvSpPr>
            <a:spLocks noGrp="1"/>
          </p:cNvSpPr>
          <p:nvPr>
            <p:ph idx="1"/>
          </p:nvPr>
        </p:nvSpPr>
        <p:spPr>
          <a:xfrm>
            <a:off x="533400" y="1143000"/>
            <a:ext cx="11455400" cy="5181600"/>
          </a:xfrm>
        </p:spPr>
        <p:txBody>
          <a:bodyPr>
            <a:normAutofit/>
          </a:bodyPr>
          <a:lstStyle/>
          <a:p>
            <a:pPr marL="285750" indent="-285750">
              <a:lnSpc>
                <a:spcPct val="150000"/>
              </a:lnSpc>
              <a:buFont typeface="Wingdings"/>
              <a:buChar char="ü"/>
            </a:pPr>
            <a:endParaRPr lang="en-US" sz="2400" dirty="0">
              <a:ea typeface="+mn-lt"/>
              <a:cs typeface="+mn-lt"/>
            </a:endParaRPr>
          </a:p>
          <a:p>
            <a:pPr marL="0" indent="0" algn="just">
              <a:lnSpc>
                <a:spcPct val="150000"/>
              </a:lnSpc>
              <a:buNone/>
            </a:pPr>
            <a:endParaRPr lang="en-US" sz="2400" b="1" dirty="0">
              <a:latin typeface="Cambria (Body)"/>
              <a:ea typeface="MS Mincho" panose="02020609040205080304" pitchFamily="49" charset="-128"/>
              <a:cs typeface="Latha" panose="020B0604020202020204" pitchFamily="34" charset="0"/>
            </a:endParaRPr>
          </a:p>
          <a:p>
            <a:pPr marL="0" indent="0" algn="just">
              <a:lnSpc>
                <a:spcPct val="150000"/>
              </a:lnSpc>
              <a:buNone/>
            </a:pPr>
            <a:endParaRPr lang="en-US" sz="2400" b="1" dirty="0">
              <a:effectLst/>
              <a:latin typeface="Cambria (Body)"/>
              <a:ea typeface="MS Mincho" panose="02020609040205080304" pitchFamily="49" charset="-128"/>
              <a:cs typeface="Latha" panose="020B0604020202020204" pitchFamily="34" charset="0"/>
            </a:endParaRPr>
          </a:p>
          <a:p>
            <a:pPr marL="0" indent="0" algn="just">
              <a:lnSpc>
                <a:spcPct val="150000"/>
              </a:lnSpc>
              <a:buNone/>
            </a:pPr>
            <a:endParaRPr lang="en-US" sz="2400" b="1" dirty="0">
              <a:effectLst/>
              <a:latin typeface="Cambria (Body)"/>
              <a:ea typeface="MS Mincho" panose="02020609040205080304" pitchFamily="49" charset="-128"/>
              <a:cs typeface="Latha" panose="020B0604020202020204" pitchFamily="34" charset="0"/>
            </a:endParaRPr>
          </a:p>
          <a:p>
            <a:pPr algn="just">
              <a:lnSpc>
                <a:spcPct val="150000"/>
              </a:lnSpc>
            </a:pPr>
            <a:endParaRPr lang="en-US" sz="2400" dirty="0">
              <a:effectLst/>
              <a:latin typeface="Cambria (Body)"/>
              <a:ea typeface="Times New Roman" panose="02020603050405020304" pitchFamily="18" charset="0"/>
              <a:cs typeface="Latha" panose="020B0604020202020204" pitchFamily="34" charset="0"/>
            </a:endParaRPr>
          </a:p>
          <a:p>
            <a:pPr algn="just">
              <a:lnSpc>
                <a:spcPct val="150000"/>
              </a:lnSpc>
            </a:pPr>
            <a:endParaRPr lang="en-US" sz="2400" dirty="0">
              <a:effectLst/>
              <a:latin typeface="Cambria (Body)"/>
              <a:ea typeface="Times New Roman" panose="02020603050405020304" pitchFamily="18" charset="0"/>
              <a:cs typeface="Latha" panose="020B0604020202020204" pitchFamily="34" charset="0"/>
            </a:endParaRPr>
          </a:p>
          <a:p>
            <a:pPr algn="just"/>
            <a:endParaRPr lang="en-US" dirty="0"/>
          </a:p>
        </p:txBody>
      </p:sp>
      <p:sp>
        <p:nvSpPr>
          <p:cNvPr id="8" name="Title 7">
            <a:extLst>
              <a:ext uri="{FF2B5EF4-FFF2-40B4-BE49-F238E27FC236}">
                <a16:creationId xmlns:a16="http://schemas.microsoft.com/office/drawing/2014/main" id="{5D6F1646-792A-48E8-A8BD-7AA81999419E}"/>
              </a:ext>
            </a:extLst>
          </p:cNvPr>
          <p:cNvSpPr>
            <a:spLocks noGrp="1"/>
          </p:cNvSpPr>
          <p:nvPr>
            <p:ph type="title"/>
          </p:nvPr>
        </p:nvSpPr>
        <p:spPr>
          <a:solidFill>
            <a:schemeClr val="accent2">
              <a:lumMod val="50000"/>
            </a:schemeClr>
          </a:solidFill>
        </p:spPr>
        <p:txBody>
          <a:bodyPr/>
          <a:lstStyle/>
          <a:p>
            <a:r>
              <a:rPr lang="en-US" dirty="0">
                <a:solidFill>
                  <a:schemeClr val="bg1">
                    <a:lumMod val="95000"/>
                  </a:schemeClr>
                </a:solidFill>
                <a:latin typeface="Adobe Devanagari"/>
              </a:rPr>
              <a:t>Technologies/</a:t>
            </a:r>
            <a:r>
              <a:rPr lang="en-US" dirty="0">
                <a:latin typeface="Adobe Devanagari"/>
              </a:rPr>
              <a:t> </a:t>
            </a:r>
            <a:r>
              <a:rPr lang="en-US" dirty="0">
                <a:solidFill>
                  <a:schemeClr val="bg1">
                    <a:lumMod val="95000"/>
                  </a:schemeClr>
                </a:solidFill>
                <a:latin typeface="Adobe Devanagari"/>
              </a:rPr>
              <a:t>Techniques/ Algorithms</a:t>
            </a:r>
            <a:endParaRPr lang="en-US" dirty="0">
              <a:solidFill>
                <a:schemeClr val="bg1">
                  <a:lumMod val="95000"/>
                </a:schemeClr>
              </a:solidFill>
            </a:endParaRPr>
          </a:p>
        </p:txBody>
      </p:sp>
      <p:sp>
        <p:nvSpPr>
          <p:cNvPr id="5" name="Rectangle 4">
            <a:extLst>
              <a:ext uri="{FF2B5EF4-FFF2-40B4-BE49-F238E27FC236}">
                <a16:creationId xmlns:a16="http://schemas.microsoft.com/office/drawing/2014/main" id="{17F1E929-6233-4B70-AFDC-2A51852D6B3D}"/>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IT19152592</a:t>
            </a:r>
            <a:r>
              <a:rPr lang="en-US" sz="1800" dirty="0">
                <a:solidFill>
                  <a:schemeClr val="tx1"/>
                </a:solidFill>
              </a:rPr>
              <a:t>   |   </a:t>
            </a:r>
            <a:r>
              <a:rPr lang="en-US" b="1" dirty="0">
                <a:solidFill>
                  <a:schemeClr val="tx1"/>
                </a:solidFill>
              </a:rPr>
              <a:t>Senarathne K.H.I.R.</a:t>
            </a:r>
            <a:r>
              <a:rPr lang="en-US" sz="1800" dirty="0">
                <a:solidFill>
                  <a:schemeClr val="tx1"/>
                </a:solidFill>
              </a:rPr>
              <a:t>|   </a:t>
            </a:r>
            <a:r>
              <a:rPr lang="en-US" sz="1800" b="0" dirty="0">
                <a:solidFill>
                  <a:schemeClr val="tx1"/>
                </a:solidFill>
              </a:rPr>
              <a:t>2022-200</a:t>
            </a:r>
          </a:p>
        </p:txBody>
      </p:sp>
      <p:sp>
        <p:nvSpPr>
          <p:cNvPr id="6" name="Content Placeholder 2">
            <a:extLst>
              <a:ext uri="{FF2B5EF4-FFF2-40B4-BE49-F238E27FC236}">
                <a16:creationId xmlns:a16="http://schemas.microsoft.com/office/drawing/2014/main" id="{03C6BC67-4053-4994-AA96-40582974BC1B}"/>
              </a:ext>
            </a:extLst>
          </p:cNvPr>
          <p:cNvSpPr txBox="1">
            <a:spLocks/>
          </p:cNvSpPr>
          <p:nvPr/>
        </p:nvSpPr>
        <p:spPr>
          <a:xfrm>
            <a:off x="685800" y="1295400"/>
            <a:ext cx="11303000" cy="5181600"/>
          </a:xfrm>
          <a:prstGeom prst="rect">
            <a:avLst/>
          </a:prstGeom>
        </p:spPr>
        <p:txBody>
          <a:bodyPr vert="horz" lIns="91440" tIns="45720" rIns="91440" bIns="45720" rtlCol="0">
            <a:normAutofit fontScale="550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Wingdings" pitchFamily="2" charset="2"/>
              <a:buChar char="Ø"/>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Wingdings" pitchFamily="2"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None/>
            </a:pPr>
            <a:r>
              <a:rPr lang="en-US" sz="2400" b="1" dirty="0">
                <a:ea typeface="+mn-lt"/>
                <a:cs typeface="+mn-lt"/>
              </a:rPr>
              <a:t>Technologies</a:t>
            </a:r>
          </a:p>
          <a:p>
            <a:pPr>
              <a:lnSpc>
                <a:spcPct val="150000"/>
              </a:lnSpc>
            </a:pPr>
            <a:r>
              <a:rPr lang="en-US" sz="2400" dirty="0">
                <a:ea typeface="+mn-lt"/>
                <a:cs typeface="+mn-lt"/>
              </a:rPr>
              <a:t>Python</a:t>
            </a:r>
          </a:p>
          <a:p>
            <a:pPr>
              <a:lnSpc>
                <a:spcPct val="150000"/>
              </a:lnSpc>
            </a:pPr>
            <a:r>
              <a:rPr lang="en-US" sz="2400" dirty="0">
                <a:ea typeface="+mn-lt"/>
                <a:cs typeface="+mn-lt"/>
              </a:rPr>
              <a:t>Jupiter Notebook</a:t>
            </a:r>
          </a:p>
          <a:p>
            <a:pPr>
              <a:lnSpc>
                <a:spcPct val="150000"/>
              </a:lnSpc>
            </a:pPr>
            <a:r>
              <a:rPr lang="en-US" sz="2400" dirty="0">
                <a:ea typeface="+mn-lt"/>
                <a:cs typeface="+mn-lt"/>
              </a:rPr>
              <a:t>Dart</a:t>
            </a:r>
          </a:p>
          <a:p>
            <a:pPr>
              <a:lnSpc>
                <a:spcPct val="150000"/>
              </a:lnSpc>
            </a:pPr>
            <a:r>
              <a:rPr lang="en-US" sz="2400" dirty="0">
                <a:ea typeface="+mn-lt"/>
                <a:cs typeface="+mn-lt"/>
              </a:rPr>
              <a:t>Flutter</a:t>
            </a:r>
          </a:p>
          <a:p>
            <a:pPr>
              <a:lnSpc>
                <a:spcPct val="150000"/>
              </a:lnSpc>
            </a:pPr>
            <a:r>
              <a:rPr lang="en-US" sz="2400" dirty="0">
                <a:ea typeface="+mn-lt"/>
                <a:cs typeface="+mn-lt"/>
              </a:rPr>
              <a:t>Python libraries </a:t>
            </a:r>
          </a:p>
          <a:p>
            <a:pPr lvl="1">
              <a:lnSpc>
                <a:spcPct val="150000"/>
              </a:lnSpc>
            </a:pPr>
            <a:r>
              <a:rPr lang="en-US" sz="2000" dirty="0">
                <a:ea typeface="+mn-lt"/>
                <a:cs typeface="+mn-lt"/>
              </a:rPr>
              <a:t>TensorFlow</a:t>
            </a:r>
          </a:p>
          <a:p>
            <a:pPr lvl="1">
              <a:lnSpc>
                <a:spcPct val="150000"/>
              </a:lnSpc>
            </a:pPr>
            <a:r>
              <a:rPr lang="en-US" sz="2000" dirty="0">
                <a:ea typeface="+mn-lt"/>
                <a:cs typeface="+mn-lt"/>
              </a:rPr>
              <a:t>NumPy</a:t>
            </a:r>
          </a:p>
          <a:p>
            <a:pPr lvl="1">
              <a:lnSpc>
                <a:spcPct val="150000"/>
              </a:lnSpc>
            </a:pPr>
            <a:r>
              <a:rPr lang="en-US" sz="2000" dirty="0">
                <a:ea typeface="+mn-lt"/>
                <a:cs typeface="+mn-lt"/>
              </a:rPr>
              <a:t>Matplotlib</a:t>
            </a:r>
          </a:p>
          <a:p>
            <a:pPr lvl="1">
              <a:lnSpc>
                <a:spcPct val="150000"/>
              </a:lnSpc>
            </a:pPr>
            <a:r>
              <a:rPr lang="en-US" sz="2000" dirty="0">
                <a:ea typeface="+mn-lt"/>
                <a:cs typeface="+mn-lt"/>
              </a:rPr>
              <a:t>Seaborn</a:t>
            </a:r>
          </a:p>
          <a:p>
            <a:pPr>
              <a:lnSpc>
                <a:spcPct val="150000"/>
              </a:lnSpc>
            </a:pPr>
            <a:r>
              <a:rPr lang="en-US" sz="2400" dirty="0">
                <a:ea typeface="+mn-lt"/>
                <a:cs typeface="+mn-lt"/>
              </a:rPr>
              <a:t>MongoDB/ Firebase</a:t>
            </a:r>
          </a:p>
          <a:p>
            <a:pPr marL="0" indent="0">
              <a:lnSpc>
                <a:spcPct val="150000"/>
              </a:lnSpc>
              <a:buNone/>
            </a:pPr>
            <a:r>
              <a:rPr lang="en-US" sz="2400" b="1" dirty="0">
                <a:ea typeface="+mn-lt"/>
                <a:cs typeface="+mn-lt"/>
              </a:rPr>
              <a:t>Tools</a:t>
            </a:r>
            <a:r>
              <a:rPr lang="en-US" sz="2400" dirty="0">
                <a:ea typeface="+mn-lt"/>
                <a:cs typeface="+mn-lt"/>
              </a:rPr>
              <a:t> </a:t>
            </a:r>
          </a:p>
          <a:p>
            <a:pPr>
              <a:lnSpc>
                <a:spcPct val="150000"/>
              </a:lnSpc>
            </a:pPr>
            <a:r>
              <a:rPr lang="en-US" sz="2400" dirty="0">
                <a:solidFill>
                  <a:schemeClr val="tx1"/>
                </a:solidFill>
                <a:latin typeface="Times New Roman"/>
                <a:ea typeface="+mn-lt"/>
                <a:cs typeface="+mn-lt"/>
              </a:rPr>
              <a:t>Visual studio code, Jupiter notebook, Google </a:t>
            </a:r>
            <a:r>
              <a:rPr lang="en-US" sz="2400" dirty="0" err="1">
                <a:solidFill>
                  <a:schemeClr val="tx1"/>
                </a:solidFill>
                <a:latin typeface="Times New Roman"/>
                <a:ea typeface="+mn-lt"/>
                <a:cs typeface="+mn-lt"/>
              </a:rPr>
              <a:t>Colab</a:t>
            </a:r>
            <a:r>
              <a:rPr lang="en-US" sz="2400" dirty="0">
                <a:solidFill>
                  <a:schemeClr val="tx1"/>
                </a:solidFill>
                <a:latin typeface="Times New Roman"/>
                <a:ea typeface="+mn-lt"/>
                <a:cs typeface="+mn-lt"/>
              </a:rPr>
              <a:t>, Android Studio - IDE</a:t>
            </a:r>
          </a:p>
          <a:p>
            <a:pPr marL="0" indent="0">
              <a:lnSpc>
                <a:spcPct val="150000"/>
              </a:lnSpc>
              <a:buNone/>
            </a:pPr>
            <a:r>
              <a:rPr lang="en-US" sz="2400" b="1" dirty="0">
                <a:ea typeface="+mn-lt"/>
                <a:cs typeface="+mn-lt"/>
              </a:rPr>
              <a:t>Version Control </a:t>
            </a:r>
            <a:r>
              <a:rPr lang="en-US" sz="2400" dirty="0">
                <a:ea typeface="+mn-lt"/>
                <a:cs typeface="+mn-lt"/>
              </a:rPr>
              <a:t>– GitHub</a:t>
            </a:r>
          </a:p>
          <a:p>
            <a:pPr marL="0" indent="0">
              <a:lnSpc>
                <a:spcPct val="150000"/>
              </a:lnSpc>
              <a:buNone/>
            </a:pPr>
            <a:r>
              <a:rPr lang="en-US" sz="2400" dirty="0">
                <a:ea typeface="+mn-lt"/>
                <a:cs typeface="+mn-lt"/>
              </a:rPr>
              <a:t>CK+ and JAFFE</a:t>
            </a:r>
          </a:p>
          <a:p>
            <a:pPr marL="0" indent="0">
              <a:lnSpc>
                <a:spcPct val="150000"/>
              </a:lnSpc>
              <a:buNone/>
            </a:pPr>
            <a:r>
              <a:rPr lang="en-US" sz="2400" dirty="0" err="1">
                <a:ea typeface="+mn-lt"/>
                <a:cs typeface="+mn-lt"/>
              </a:rPr>
              <a:t>FaceAPI</a:t>
            </a:r>
            <a:endParaRPr lang="en-US" sz="2400" dirty="0">
              <a:ea typeface="+mn-lt"/>
              <a:cs typeface="+mn-lt"/>
            </a:endParaRPr>
          </a:p>
          <a:p>
            <a:pPr marL="285750" indent="-285750">
              <a:lnSpc>
                <a:spcPct val="150000"/>
              </a:lnSpc>
              <a:buFont typeface="Wingdings"/>
              <a:buChar char="ü"/>
            </a:pPr>
            <a:endParaRPr lang="en-US" sz="2400" b="1" dirty="0">
              <a:ea typeface="+mn-lt"/>
              <a:cs typeface="+mn-lt"/>
            </a:endParaRPr>
          </a:p>
          <a:p>
            <a:pPr marL="285750" indent="-285750">
              <a:lnSpc>
                <a:spcPct val="150000"/>
              </a:lnSpc>
              <a:buFont typeface="Wingdings"/>
              <a:buChar char="ü"/>
            </a:pPr>
            <a:endParaRPr lang="en-US" sz="2400" b="1" dirty="0"/>
          </a:p>
          <a:p>
            <a:pPr marL="0" indent="0" algn="just">
              <a:lnSpc>
                <a:spcPct val="150000"/>
              </a:lnSpc>
              <a:buFont typeface="Arial" pitchFamily="34" charset="0"/>
              <a:buNone/>
            </a:pPr>
            <a:endParaRPr lang="en-US" sz="2400" b="1" dirty="0">
              <a:latin typeface="Cambria (Body)"/>
              <a:ea typeface="MS Mincho" panose="02020609040205080304" pitchFamily="49" charset="-128"/>
              <a:cs typeface="Latha" panose="020B0604020202020204" pitchFamily="34" charset="0"/>
            </a:endParaRPr>
          </a:p>
          <a:p>
            <a:pPr marL="0" indent="0" algn="just">
              <a:lnSpc>
                <a:spcPct val="150000"/>
              </a:lnSpc>
              <a:buFont typeface="Arial" pitchFamily="34" charset="0"/>
              <a:buNone/>
            </a:pPr>
            <a:endParaRPr lang="en-US" sz="2400" b="1" dirty="0">
              <a:latin typeface="Cambria (Body)"/>
              <a:ea typeface="MS Mincho" panose="02020609040205080304" pitchFamily="49" charset="-128"/>
              <a:cs typeface="Latha" panose="020B0604020202020204" pitchFamily="34" charset="0"/>
            </a:endParaRPr>
          </a:p>
          <a:p>
            <a:pPr algn="just">
              <a:lnSpc>
                <a:spcPct val="150000"/>
              </a:lnSpc>
            </a:pPr>
            <a:endParaRPr lang="en-US" sz="2400" dirty="0">
              <a:latin typeface="Cambria (Body)"/>
              <a:ea typeface="Times New Roman" panose="02020603050405020304" pitchFamily="18" charset="0"/>
              <a:cs typeface="Latha" panose="020B0604020202020204" pitchFamily="34" charset="0"/>
            </a:endParaRPr>
          </a:p>
          <a:p>
            <a:pPr algn="just">
              <a:lnSpc>
                <a:spcPct val="150000"/>
              </a:lnSpc>
            </a:pPr>
            <a:endParaRPr lang="en-US" sz="2400" dirty="0">
              <a:latin typeface="Cambria (Body)"/>
              <a:ea typeface="Times New Roman" panose="02020603050405020304" pitchFamily="18" charset="0"/>
              <a:cs typeface="Latha" panose="020B0604020202020204" pitchFamily="34" charset="0"/>
            </a:endParaRPr>
          </a:p>
          <a:p>
            <a:pPr algn="just"/>
            <a:endParaRPr lang="en-US" dirty="0"/>
          </a:p>
        </p:txBody>
      </p:sp>
      <p:pic>
        <p:nvPicPr>
          <p:cNvPr id="4" name="Picture 3" descr="A picture containing text, clipart&#10;&#10;Description automatically generated">
            <a:extLst>
              <a:ext uri="{FF2B5EF4-FFF2-40B4-BE49-F238E27FC236}">
                <a16:creationId xmlns:a16="http://schemas.microsoft.com/office/drawing/2014/main" id="{C095B73E-CD61-4E4E-95F2-A4419481EA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0" y="1081088"/>
            <a:ext cx="4200634" cy="1385887"/>
          </a:xfrm>
          <a:prstGeom prst="rect">
            <a:avLst/>
          </a:prstGeom>
        </p:spPr>
      </p:pic>
      <p:pic>
        <p:nvPicPr>
          <p:cNvPr id="9" name="Picture 8" descr="Logo, icon&#10;&#10;Description automatically generated with medium confidence">
            <a:extLst>
              <a:ext uri="{FF2B5EF4-FFF2-40B4-BE49-F238E27FC236}">
                <a16:creationId xmlns:a16="http://schemas.microsoft.com/office/drawing/2014/main" id="{58C323D6-82A8-4D7D-BA4C-B67CE3A9FD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73131" y="2482849"/>
            <a:ext cx="1275669" cy="1269999"/>
          </a:xfrm>
          <a:prstGeom prst="rect">
            <a:avLst/>
          </a:prstGeom>
        </p:spPr>
      </p:pic>
      <p:pic>
        <p:nvPicPr>
          <p:cNvPr id="11" name="Picture 10" descr="Logo, icon&#10;&#10;Description automatically generated">
            <a:extLst>
              <a:ext uri="{FF2B5EF4-FFF2-40B4-BE49-F238E27FC236}">
                <a16:creationId xmlns:a16="http://schemas.microsoft.com/office/drawing/2014/main" id="{4045675C-566E-4635-BA1D-5F13E4DCE3E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39250" y="2513013"/>
            <a:ext cx="2952750" cy="1552575"/>
          </a:xfrm>
          <a:prstGeom prst="rect">
            <a:avLst/>
          </a:prstGeom>
        </p:spPr>
      </p:pic>
      <p:pic>
        <p:nvPicPr>
          <p:cNvPr id="13" name="Picture 12" descr="Logo&#10;&#10;Description automatically generated">
            <a:extLst>
              <a:ext uri="{FF2B5EF4-FFF2-40B4-BE49-F238E27FC236}">
                <a16:creationId xmlns:a16="http://schemas.microsoft.com/office/drawing/2014/main" id="{7CF27C99-80F1-493B-913A-F874BC8C0D1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53237" y="3516313"/>
            <a:ext cx="3057525" cy="1495425"/>
          </a:xfrm>
          <a:prstGeom prst="rect">
            <a:avLst/>
          </a:prstGeom>
        </p:spPr>
      </p:pic>
      <p:pic>
        <p:nvPicPr>
          <p:cNvPr id="15" name="Picture 14" descr="Icon&#10;&#10;Description automatically generated">
            <a:extLst>
              <a:ext uri="{FF2B5EF4-FFF2-40B4-BE49-F238E27FC236}">
                <a16:creationId xmlns:a16="http://schemas.microsoft.com/office/drawing/2014/main" id="{C77B57A0-86F7-497C-8E2A-69F90970899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43899" y="4466431"/>
            <a:ext cx="2072769" cy="1552576"/>
          </a:xfrm>
          <a:prstGeom prst="rect">
            <a:avLst/>
          </a:prstGeom>
        </p:spPr>
      </p:pic>
    </p:spTree>
    <p:extLst>
      <p:ext uri="{BB962C8B-B14F-4D97-AF65-F5344CB8AC3E}">
        <p14:creationId xmlns:p14="http://schemas.microsoft.com/office/powerpoint/2010/main" val="226192085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526F033-0A4A-4B82-88D5-E5B99BF066F7}"/>
              </a:ext>
            </a:extLst>
          </p:cNvPr>
          <p:cNvSpPr>
            <a:spLocks noGrp="1"/>
          </p:cNvSpPr>
          <p:nvPr>
            <p:ph idx="1"/>
          </p:nvPr>
        </p:nvSpPr>
        <p:spPr>
          <a:xfrm>
            <a:off x="533400" y="1143000"/>
            <a:ext cx="11455400" cy="5181600"/>
          </a:xfrm>
        </p:spPr>
        <p:txBody>
          <a:bodyPr>
            <a:normAutofit fontScale="92500" lnSpcReduction="20000"/>
          </a:bodyPr>
          <a:lstStyle/>
          <a:p>
            <a:pPr>
              <a:lnSpc>
                <a:spcPct val="150000"/>
              </a:lnSpc>
              <a:buFont typeface="Wingdings" panose="05000000000000000000" pitchFamily="2" charset="2"/>
              <a:buChar char="ü"/>
            </a:pPr>
            <a:r>
              <a:rPr lang="en-US" sz="2400" b="1" dirty="0">
                <a:ea typeface="+mn-lt"/>
                <a:cs typeface="+mn-lt"/>
              </a:rPr>
              <a:t>Functional Requirements</a:t>
            </a:r>
            <a:endParaRPr lang="en-US" sz="2400" b="1" dirty="0"/>
          </a:p>
          <a:p>
            <a:pPr>
              <a:lnSpc>
                <a:spcPct val="120000"/>
              </a:lnSpc>
            </a:pPr>
            <a:r>
              <a:rPr lang="en-US" sz="2400" dirty="0">
                <a:ea typeface="+mn-lt"/>
                <a:cs typeface="+mn-lt"/>
              </a:rPr>
              <a:t>Should have a method to identify expressions from the face.</a:t>
            </a:r>
          </a:p>
          <a:p>
            <a:pPr>
              <a:lnSpc>
                <a:spcPct val="120000"/>
              </a:lnSpc>
            </a:pPr>
            <a:r>
              <a:rPr lang="en-US" sz="2400" dirty="0">
                <a:ea typeface="+mn-lt"/>
                <a:cs typeface="+mn-lt"/>
              </a:rPr>
              <a:t>Should have a method to identify emotions from the facial expressions.</a:t>
            </a:r>
          </a:p>
          <a:p>
            <a:pPr>
              <a:lnSpc>
                <a:spcPct val="120000"/>
              </a:lnSpc>
            </a:pPr>
            <a:r>
              <a:rPr lang="en-US" sz="2400" dirty="0">
                <a:ea typeface="+mn-lt"/>
                <a:cs typeface="+mn-lt"/>
              </a:rPr>
              <a:t>Should have a method to track and identify user behavior.</a:t>
            </a:r>
          </a:p>
          <a:p>
            <a:pPr>
              <a:lnSpc>
                <a:spcPct val="120000"/>
              </a:lnSpc>
            </a:pPr>
            <a:r>
              <a:rPr lang="en-US" sz="2400" dirty="0">
                <a:ea typeface="+mn-lt"/>
                <a:cs typeface="+mn-lt"/>
              </a:rPr>
              <a:t>Should have a method to provide ideal suggestions according to the real-time situation.</a:t>
            </a:r>
          </a:p>
          <a:p>
            <a:pPr marL="285750" indent="-285750">
              <a:lnSpc>
                <a:spcPct val="150000"/>
              </a:lnSpc>
              <a:buFont typeface="Wingdings"/>
              <a:buChar char="ü"/>
            </a:pPr>
            <a:r>
              <a:rPr lang="en-US" sz="2400" b="1" dirty="0">
                <a:ea typeface="+mn-lt"/>
                <a:cs typeface="+mn-lt"/>
              </a:rPr>
              <a:t>Non-Functional Requirements</a:t>
            </a:r>
          </a:p>
          <a:p>
            <a:pPr>
              <a:lnSpc>
                <a:spcPct val="110000"/>
              </a:lnSpc>
            </a:pPr>
            <a:r>
              <a:rPr lang="en-US" sz="2400" dirty="0">
                <a:ea typeface="+mn-lt"/>
                <a:cs typeface="+mn-lt"/>
              </a:rPr>
              <a:t>The Efficiency and performance of identification of the facial expressions.</a:t>
            </a:r>
          </a:p>
          <a:p>
            <a:pPr>
              <a:lnSpc>
                <a:spcPct val="110000"/>
              </a:lnSpc>
            </a:pPr>
            <a:r>
              <a:rPr lang="en-US" sz="2400" dirty="0">
                <a:ea typeface="+mn-lt"/>
                <a:cs typeface="+mn-lt"/>
              </a:rPr>
              <a:t>The Efficiency of providing ideal suggestions according to real time situation.</a:t>
            </a:r>
            <a:endParaRPr lang="en-US" sz="2400" dirty="0"/>
          </a:p>
          <a:p>
            <a:pPr marL="285750" indent="-285750">
              <a:lnSpc>
                <a:spcPct val="150000"/>
              </a:lnSpc>
              <a:buFont typeface="Wingdings"/>
              <a:buChar char="ü"/>
            </a:pPr>
            <a:r>
              <a:rPr lang="en-US" sz="2400" b="1" dirty="0">
                <a:ea typeface="+mn-lt"/>
                <a:cs typeface="+mn-lt"/>
              </a:rPr>
              <a:t>User Requirements</a:t>
            </a:r>
          </a:p>
          <a:p>
            <a:pPr>
              <a:lnSpc>
                <a:spcPct val="150000"/>
              </a:lnSpc>
            </a:pPr>
            <a:r>
              <a:rPr lang="en-US" sz="2400" dirty="0">
                <a:ea typeface="+mn-lt"/>
                <a:cs typeface="+mn-lt"/>
              </a:rPr>
              <a:t>To provide ideal suggestions according to the real-time situations.</a:t>
            </a:r>
          </a:p>
          <a:p>
            <a:pPr>
              <a:lnSpc>
                <a:spcPct val="150000"/>
              </a:lnSpc>
            </a:pPr>
            <a:r>
              <a:rPr lang="en-US" sz="2400" dirty="0">
                <a:ea typeface="+mn-lt"/>
                <a:cs typeface="+mn-lt"/>
              </a:rPr>
              <a:t>To provide enjoyment.</a:t>
            </a:r>
          </a:p>
          <a:p>
            <a:pPr>
              <a:lnSpc>
                <a:spcPct val="150000"/>
              </a:lnSpc>
            </a:pPr>
            <a:endParaRPr lang="en-US" sz="2400" dirty="0">
              <a:ea typeface="+mn-lt"/>
              <a:cs typeface="+mn-lt"/>
            </a:endParaRPr>
          </a:p>
          <a:p>
            <a:pPr marL="285750" indent="-285750">
              <a:lnSpc>
                <a:spcPct val="150000"/>
              </a:lnSpc>
              <a:buFont typeface="Wingdings"/>
              <a:buChar char="ü"/>
            </a:pPr>
            <a:endParaRPr lang="en-US" sz="2400" b="1" dirty="0">
              <a:ea typeface="+mn-lt"/>
              <a:cs typeface="+mn-lt"/>
            </a:endParaRPr>
          </a:p>
          <a:p>
            <a:pPr marL="285750" indent="-285750">
              <a:lnSpc>
                <a:spcPct val="150000"/>
              </a:lnSpc>
              <a:buFont typeface="Wingdings"/>
              <a:buChar char="ü"/>
            </a:pPr>
            <a:endParaRPr lang="en-US" sz="2400" b="1" dirty="0"/>
          </a:p>
          <a:p>
            <a:pPr marL="0" indent="0" algn="just">
              <a:lnSpc>
                <a:spcPct val="150000"/>
              </a:lnSpc>
              <a:buNone/>
            </a:pPr>
            <a:endParaRPr lang="en-US" sz="2400" b="1" dirty="0">
              <a:effectLst/>
              <a:latin typeface="Cambria (Body)"/>
              <a:ea typeface="MS Mincho" panose="02020609040205080304" pitchFamily="49" charset="-128"/>
              <a:cs typeface="Latha" panose="020B0604020202020204" pitchFamily="34" charset="0"/>
            </a:endParaRPr>
          </a:p>
          <a:p>
            <a:pPr marL="0" indent="0" algn="just">
              <a:lnSpc>
                <a:spcPct val="150000"/>
              </a:lnSpc>
              <a:buNone/>
            </a:pPr>
            <a:endParaRPr lang="en-US" sz="2400" b="1" dirty="0">
              <a:effectLst/>
              <a:latin typeface="Cambria (Body)"/>
              <a:ea typeface="MS Mincho" panose="02020609040205080304" pitchFamily="49" charset="-128"/>
              <a:cs typeface="Latha" panose="020B0604020202020204" pitchFamily="34" charset="0"/>
            </a:endParaRPr>
          </a:p>
          <a:p>
            <a:pPr algn="just">
              <a:lnSpc>
                <a:spcPct val="150000"/>
              </a:lnSpc>
            </a:pPr>
            <a:endParaRPr lang="en-US" sz="2400" dirty="0">
              <a:effectLst/>
              <a:latin typeface="Cambria (Body)"/>
              <a:ea typeface="Times New Roman" panose="02020603050405020304" pitchFamily="18" charset="0"/>
              <a:cs typeface="Latha" panose="020B0604020202020204" pitchFamily="34" charset="0"/>
            </a:endParaRPr>
          </a:p>
          <a:p>
            <a:pPr algn="just">
              <a:lnSpc>
                <a:spcPct val="150000"/>
              </a:lnSpc>
            </a:pPr>
            <a:endParaRPr lang="en-US" sz="2400" dirty="0">
              <a:effectLst/>
              <a:latin typeface="Cambria (Body)"/>
              <a:ea typeface="Times New Roman" panose="02020603050405020304" pitchFamily="18" charset="0"/>
              <a:cs typeface="Latha" panose="020B0604020202020204" pitchFamily="34" charset="0"/>
            </a:endParaRPr>
          </a:p>
          <a:p>
            <a:pPr algn="just"/>
            <a:endParaRPr lang="en-US" dirty="0"/>
          </a:p>
        </p:txBody>
      </p:sp>
      <p:sp>
        <p:nvSpPr>
          <p:cNvPr id="8" name="Title 7">
            <a:extLst>
              <a:ext uri="{FF2B5EF4-FFF2-40B4-BE49-F238E27FC236}">
                <a16:creationId xmlns:a16="http://schemas.microsoft.com/office/drawing/2014/main" id="{5D6F1646-792A-48E8-A8BD-7AA81999419E}"/>
              </a:ext>
            </a:extLst>
          </p:cNvPr>
          <p:cNvSpPr>
            <a:spLocks noGrp="1"/>
          </p:cNvSpPr>
          <p:nvPr>
            <p:ph type="title"/>
          </p:nvPr>
        </p:nvSpPr>
        <p:spPr>
          <a:solidFill>
            <a:schemeClr val="accent2">
              <a:lumMod val="50000"/>
            </a:schemeClr>
          </a:solidFill>
        </p:spPr>
        <p:txBody>
          <a:bodyPr/>
          <a:lstStyle/>
          <a:p>
            <a:r>
              <a:rPr lang="en-US" dirty="0">
                <a:solidFill>
                  <a:schemeClr val="bg1">
                    <a:lumMod val="95000"/>
                  </a:schemeClr>
                </a:solidFill>
                <a:latin typeface="Adobe Devanagari"/>
              </a:rPr>
              <a:t>Requirements</a:t>
            </a:r>
            <a:endParaRPr lang="en-US" dirty="0">
              <a:solidFill>
                <a:schemeClr val="bg1">
                  <a:lumMod val="95000"/>
                </a:schemeClr>
              </a:solidFill>
            </a:endParaRPr>
          </a:p>
        </p:txBody>
      </p:sp>
      <p:sp>
        <p:nvSpPr>
          <p:cNvPr id="5" name="Rectangle 4">
            <a:extLst>
              <a:ext uri="{FF2B5EF4-FFF2-40B4-BE49-F238E27FC236}">
                <a16:creationId xmlns:a16="http://schemas.microsoft.com/office/drawing/2014/main" id="{9274F284-1CEB-4159-A23E-5CDB941FC7C2}"/>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IT19152592</a:t>
            </a:r>
            <a:r>
              <a:rPr lang="en-US" sz="1800" dirty="0">
                <a:solidFill>
                  <a:schemeClr val="tx1"/>
                </a:solidFill>
              </a:rPr>
              <a:t>   |   </a:t>
            </a:r>
            <a:r>
              <a:rPr lang="en-US" b="1" dirty="0">
                <a:solidFill>
                  <a:schemeClr val="tx1"/>
                </a:solidFill>
              </a:rPr>
              <a:t>Senarathne K.H.I.R.</a:t>
            </a:r>
            <a:r>
              <a:rPr lang="en-US" sz="1800" dirty="0">
                <a:solidFill>
                  <a:schemeClr val="tx1"/>
                </a:solidFill>
              </a:rPr>
              <a:t>|   </a:t>
            </a:r>
            <a:r>
              <a:rPr lang="en-US" sz="1800" b="0" dirty="0">
                <a:solidFill>
                  <a:schemeClr val="tx1"/>
                </a:solidFill>
              </a:rPr>
              <a:t>2022-200</a:t>
            </a:r>
          </a:p>
        </p:txBody>
      </p:sp>
    </p:spTree>
    <p:extLst>
      <p:ext uri="{BB962C8B-B14F-4D97-AF65-F5344CB8AC3E}">
        <p14:creationId xmlns:p14="http://schemas.microsoft.com/office/powerpoint/2010/main" val="67224822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526F033-0A4A-4B82-88D5-E5B99BF066F7}"/>
              </a:ext>
            </a:extLst>
          </p:cNvPr>
          <p:cNvSpPr>
            <a:spLocks noGrp="1"/>
          </p:cNvSpPr>
          <p:nvPr>
            <p:ph idx="1"/>
          </p:nvPr>
        </p:nvSpPr>
        <p:spPr>
          <a:xfrm>
            <a:off x="533400" y="1143000"/>
            <a:ext cx="11455400" cy="5181600"/>
          </a:xfrm>
        </p:spPr>
        <p:txBody>
          <a:bodyPr>
            <a:normAutofit/>
          </a:bodyPr>
          <a:lstStyle/>
          <a:p>
            <a:pPr marL="285750" indent="-285750">
              <a:lnSpc>
                <a:spcPct val="150000"/>
              </a:lnSpc>
              <a:buFont typeface="Wingdings"/>
              <a:buChar char="ü"/>
            </a:pPr>
            <a:endParaRPr lang="en-US" sz="2400" dirty="0">
              <a:ea typeface="+mn-lt"/>
              <a:cs typeface="+mn-lt"/>
            </a:endParaRPr>
          </a:p>
          <a:p>
            <a:pPr marL="0" indent="0" algn="just">
              <a:lnSpc>
                <a:spcPct val="150000"/>
              </a:lnSpc>
              <a:buNone/>
            </a:pPr>
            <a:endParaRPr lang="en-US" sz="2400" b="1" dirty="0">
              <a:latin typeface="Cambria (Body)"/>
              <a:ea typeface="MS Mincho" panose="02020609040205080304" pitchFamily="49" charset="-128"/>
              <a:cs typeface="Latha" panose="020B0604020202020204" pitchFamily="34" charset="0"/>
            </a:endParaRPr>
          </a:p>
          <a:p>
            <a:pPr marL="0" indent="0" algn="just">
              <a:lnSpc>
                <a:spcPct val="150000"/>
              </a:lnSpc>
              <a:buNone/>
            </a:pPr>
            <a:endParaRPr lang="en-US" sz="2400" b="1" dirty="0">
              <a:effectLst/>
              <a:latin typeface="Cambria (Body)"/>
              <a:ea typeface="MS Mincho" panose="02020609040205080304" pitchFamily="49" charset="-128"/>
              <a:cs typeface="Latha" panose="020B0604020202020204" pitchFamily="34" charset="0"/>
            </a:endParaRPr>
          </a:p>
          <a:p>
            <a:pPr marL="0" indent="0" algn="just">
              <a:lnSpc>
                <a:spcPct val="150000"/>
              </a:lnSpc>
              <a:buNone/>
            </a:pPr>
            <a:endParaRPr lang="en-US" sz="2400" b="1" dirty="0">
              <a:effectLst/>
              <a:latin typeface="Cambria (Body)"/>
              <a:ea typeface="MS Mincho" panose="02020609040205080304" pitchFamily="49" charset="-128"/>
              <a:cs typeface="Latha" panose="020B0604020202020204" pitchFamily="34" charset="0"/>
            </a:endParaRPr>
          </a:p>
          <a:p>
            <a:pPr algn="just">
              <a:lnSpc>
                <a:spcPct val="150000"/>
              </a:lnSpc>
            </a:pPr>
            <a:endParaRPr lang="en-US" sz="2400" dirty="0">
              <a:effectLst/>
              <a:latin typeface="Cambria (Body)"/>
              <a:ea typeface="Times New Roman" panose="02020603050405020304" pitchFamily="18" charset="0"/>
              <a:cs typeface="Latha" panose="020B0604020202020204" pitchFamily="34" charset="0"/>
            </a:endParaRPr>
          </a:p>
          <a:p>
            <a:pPr algn="just">
              <a:lnSpc>
                <a:spcPct val="150000"/>
              </a:lnSpc>
            </a:pPr>
            <a:endParaRPr lang="en-US" sz="2400" dirty="0">
              <a:effectLst/>
              <a:latin typeface="Cambria (Body)"/>
              <a:ea typeface="Times New Roman" panose="02020603050405020304" pitchFamily="18" charset="0"/>
              <a:cs typeface="Latha" panose="020B0604020202020204" pitchFamily="34" charset="0"/>
            </a:endParaRPr>
          </a:p>
          <a:p>
            <a:pPr algn="just"/>
            <a:endParaRPr lang="en-US" dirty="0"/>
          </a:p>
        </p:txBody>
      </p:sp>
      <p:sp>
        <p:nvSpPr>
          <p:cNvPr id="8" name="Title 7">
            <a:extLst>
              <a:ext uri="{FF2B5EF4-FFF2-40B4-BE49-F238E27FC236}">
                <a16:creationId xmlns:a16="http://schemas.microsoft.com/office/drawing/2014/main" id="{5D6F1646-792A-48E8-A8BD-7AA81999419E}"/>
              </a:ext>
            </a:extLst>
          </p:cNvPr>
          <p:cNvSpPr>
            <a:spLocks noGrp="1"/>
          </p:cNvSpPr>
          <p:nvPr>
            <p:ph type="title"/>
          </p:nvPr>
        </p:nvSpPr>
        <p:spPr>
          <a:solidFill>
            <a:schemeClr val="accent2">
              <a:lumMod val="50000"/>
            </a:schemeClr>
          </a:solidFill>
        </p:spPr>
        <p:txBody>
          <a:bodyPr/>
          <a:lstStyle/>
          <a:p>
            <a:r>
              <a:rPr lang="en-US" dirty="0">
                <a:solidFill>
                  <a:schemeClr val="bg1">
                    <a:lumMod val="95000"/>
                  </a:schemeClr>
                </a:solidFill>
                <a:latin typeface="Adobe Devanagari"/>
              </a:rPr>
              <a:t>Work Breakdown Structure</a:t>
            </a:r>
            <a:endParaRPr lang="en-US" dirty="0">
              <a:solidFill>
                <a:schemeClr val="bg1">
                  <a:lumMod val="95000"/>
                </a:schemeClr>
              </a:solidFill>
            </a:endParaRPr>
          </a:p>
        </p:txBody>
      </p:sp>
      <p:sp>
        <p:nvSpPr>
          <p:cNvPr id="5" name="Rectangle 4">
            <a:extLst>
              <a:ext uri="{FF2B5EF4-FFF2-40B4-BE49-F238E27FC236}">
                <a16:creationId xmlns:a16="http://schemas.microsoft.com/office/drawing/2014/main" id="{4CF95B96-CBBA-4050-B46F-296137BD5703}"/>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IT19152592</a:t>
            </a:r>
            <a:r>
              <a:rPr lang="en-US" sz="1800" dirty="0">
                <a:solidFill>
                  <a:schemeClr val="tx1"/>
                </a:solidFill>
              </a:rPr>
              <a:t>   |   </a:t>
            </a:r>
            <a:r>
              <a:rPr lang="en-US" b="1" dirty="0">
                <a:solidFill>
                  <a:schemeClr val="tx1"/>
                </a:solidFill>
              </a:rPr>
              <a:t>Senarathne K.H.I.R.</a:t>
            </a:r>
            <a:r>
              <a:rPr lang="en-US" sz="1800" dirty="0">
                <a:solidFill>
                  <a:schemeClr val="tx1"/>
                </a:solidFill>
              </a:rPr>
              <a:t>|   </a:t>
            </a:r>
            <a:r>
              <a:rPr lang="en-US" sz="1800" b="0" dirty="0">
                <a:solidFill>
                  <a:schemeClr val="tx1"/>
                </a:solidFill>
              </a:rPr>
              <a:t>2022-200</a:t>
            </a:r>
          </a:p>
        </p:txBody>
      </p:sp>
      <p:pic>
        <p:nvPicPr>
          <p:cNvPr id="6" name="Picture 5">
            <a:extLst>
              <a:ext uri="{FF2B5EF4-FFF2-40B4-BE49-F238E27FC236}">
                <a16:creationId xmlns:a16="http://schemas.microsoft.com/office/drawing/2014/main" id="{EF96F123-17EA-4C84-A7E6-39D608430662}"/>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733862" y="1198992"/>
            <a:ext cx="10460736" cy="5166360"/>
          </a:xfrm>
          <a:prstGeom prst="rect">
            <a:avLst/>
          </a:prstGeom>
        </p:spPr>
      </p:pic>
    </p:spTree>
    <p:extLst>
      <p:ext uri="{BB962C8B-B14F-4D97-AF65-F5344CB8AC3E}">
        <p14:creationId xmlns:p14="http://schemas.microsoft.com/office/powerpoint/2010/main" val="32009169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526F033-0A4A-4B82-88D5-E5B99BF066F7}"/>
              </a:ext>
            </a:extLst>
          </p:cNvPr>
          <p:cNvSpPr>
            <a:spLocks noGrp="1"/>
          </p:cNvSpPr>
          <p:nvPr>
            <p:ph idx="1"/>
          </p:nvPr>
        </p:nvSpPr>
        <p:spPr>
          <a:xfrm>
            <a:off x="533400" y="1143000"/>
            <a:ext cx="11455400" cy="5181600"/>
          </a:xfrm>
        </p:spPr>
        <p:txBody>
          <a:bodyPr>
            <a:normAutofit/>
          </a:bodyPr>
          <a:lstStyle/>
          <a:p>
            <a:pPr marL="285750" indent="-285750">
              <a:lnSpc>
                <a:spcPct val="150000"/>
              </a:lnSpc>
              <a:buFont typeface="Wingdings"/>
              <a:buChar char="ü"/>
            </a:pPr>
            <a:endParaRPr lang="en-US" sz="2400" dirty="0">
              <a:ea typeface="+mn-lt"/>
              <a:cs typeface="+mn-lt"/>
            </a:endParaRPr>
          </a:p>
          <a:p>
            <a:pPr marL="0" indent="0" algn="just">
              <a:lnSpc>
                <a:spcPct val="150000"/>
              </a:lnSpc>
              <a:buNone/>
            </a:pPr>
            <a:endParaRPr lang="en-US" sz="2400" b="1" dirty="0">
              <a:latin typeface="Cambria (Body)"/>
              <a:ea typeface="MS Mincho" panose="02020609040205080304" pitchFamily="49" charset="-128"/>
              <a:cs typeface="Latha" panose="020B0604020202020204" pitchFamily="34" charset="0"/>
            </a:endParaRPr>
          </a:p>
          <a:p>
            <a:pPr marL="0" indent="0" algn="just">
              <a:lnSpc>
                <a:spcPct val="150000"/>
              </a:lnSpc>
              <a:buNone/>
            </a:pPr>
            <a:endParaRPr lang="en-US" sz="2400" b="1" dirty="0">
              <a:effectLst/>
              <a:latin typeface="Cambria (Body)"/>
              <a:ea typeface="MS Mincho" panose="02020609040205080304" pitchFamily="49" charset="-128"/>
              <a:cs typeface="Latha" panose="020B0604020202020204" pitchFamily="34" charset="0"/>
            </a:endParaRPr>
          </a:p>
          <a:p>
            <a:pPr marL="0" indent="0" algn="just">
              <a:lnSpc>
                <a:spcPct val="150000"/>
              </a:lnSpc>
              <a:buNone/>
            </a:pPr>
            <a:endParaRPr lang="en-US" sz="2400" b="1" dirty="0">
              <a:effectLst/>
              <a:latin typeface="Cambria (Body)"/>
              <a:ea typeface="MS Mincho" panose="02020609040205080304" pitchFamily="49" charset="-128"/>
              <a:cs typeface="Latha" panose="020B0604020202020204" pitchFamily="34" charset="0"/>
            </a:endParaRPr>
          </a:p>
          <a:p>
            <a:pPr algn="just">
              <a:lnSpc>
                <a:spcPct val="150000"/>
              </a:lnSpc>
            </a:pPr>
            <a:endParaRPr lang="en-US" sz="2400" dirty="0">
              <a:effectLst/>
              <a:latin typeface="Cambria (Body)"/>
              <a:ea typeface="Times New Roman" panose="02020603050405020304" pitchFamily="18" charset="0"/>
              <a:cs typeface="Latha" panose="020B0604020202020204" pitchFamily="34" charset="0"/>
            </a:endParaRPr>
          </a:p>
          <a:p>
            <a:pPr algn="just">
              <a:lnSpc>
                <a:spcPct val="150000"/>
              </a:lnSpc>
            </a:pPr>
            <a:endParaRPr lang="en-US" sz="2400" dirty="0">
              <a:effectLst/>
              <a:latin typeface="Cambria (Body)"/>
              <a:ea typeface="Times New Roman" panose="02020603050405020304" pitchFamily="18" charset="0"/>
              <a:cs typeface="Latha" panose="020B0604020202020204" pitchFamily="34" charset="0"/>
            </a:endParaRPr>
          </a:p>
          <a:p>
            <a:pPr algn="just"/>
            <a:endParaRPr lang="en-US" dirty="0"/>
          </a:p>
        </p:txBody>
      </p:sp>
      <p:sp>
        <p:nvSpPr>
          <p:cNvPr id="8" name="Title 7">
            <a:extLst>
              <a:ext uri="{FF2B5EF4-FFF2-40B4-BE49-F238E27FC236}">
                <a16:creationId xmlns:a16="http://schemas.microsoft.com/office/drawing/2014/main" id="{5D6F1646-792A-48E8-A8BD-7AA81999419E}"/>
              </a:ext>
            </a:extLst>
          </p:cNvPr>
          <p:cNvSpPr>
            <a:spLocks noGrp="1"/>
          </p:cNvSpPr>
          <p:nvPr>
            <p:ph type="title"/>
          </p:nvPr>
        </p:nvSpPr>
        <p:spPr>
          <a:solidFill>
            <a:schemeClr val="accent2">
              <a:lumMod val="50000"/>
            </a:schemeClr>
          </a:solidFill>
        </p:spPr>
        <p:txBody>
          <a:bodyPr/>
          <a:lstStyle/>
          <a:p>
            <a:r>
              <a:rPr lang="en-US" dirty="0">
                <a:solidFill>
                  <a:schemeClr val="bg1">
                    <a:lumMod val="95000"/>
                  </a:schemeClr>
                </a:solidFill>
              </a:rPr>
              <a:t>Evidence for the competition</a:t>
            </a:r>
          </a:p>
        </p:txBody>
      </p:sp>
      <p:pic>
        <p:nvPicPr>
          <p:cNvPr id="5" name="Picture 4" descr="Graphical user interface, application, table, Excel&#10;&#10;Description automatically generated">
            <a:extLst>
              <a:ext uri="{FF2B5EF4-FFF2-40B4-BE49-F238E27FC236}">
                <a16:creationId xmlns:a16="http://schemas.microsoft.com/office/drawing/2014/main" id="{207F7E0B-2A1C-4707-B101-0539EF4DF8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1265237"/>
            <a:ext cx="11684000" cy="5105401"/>
          </a:xfrm>
          <a:prstGeom prst="rect">
            <a:avLst/>
          </a:prstGeom>
        </p:spPr>
      </p:pic>
      <p:sp>
        <p:nvSpPr>
          <p:cNvPr id="6" name="Rectangle 5">
            <a:extLst>
              <a:ext uri="{FF2B5EF4-FFF2-40B4-BE49-F238E27FC236}">
                <a16:creationId xmlns:a16="http://schemas.microsoft.com/office/drawing/2014/main" id="{DE35E27A-8486-4ACA-BD40-7AAE6FB0AE47}"/>
              </a:ext>
            </a:extLst>
          </p:cNvPr>
          <p:cNvSpPr/>
          <p:nvPr/>
        </p:nvSpPr>
        <p:spPr>
          <a:xfrm>
            <a:off x="2738617" y="6488393"/>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IT19152592</a:t>
            </a:r>
            <a:r>
              <a:rPr lang="en-US" sz="1800" dirty="0">
                <a:solidFill>
                  <a:schemeClr val="tx1"/>
                </a:solidFill>
              </a:rPr>
              <a:t>   |   </a:t>
            </a:r>
            <a:r>
              <a:rPr lang="en-US" b="1" dirty="0">
                <a:solidFill>
                  <a:schemeClr val="tx1"/>
                </a:solidFill>
              </a:rPr>
              <a:t>Senarathne K.H.I.R.</a:t>
            </a:r>
            <a:r>
              <a:rPr lang="en-US" sz="1800" dirty="0">
                <a:solidFill>
                  <a:schemeClr val="tx1"/>
                </a:solidFill>
              </a:rPr>
              <a:t>|   </a:t>
            </a:r>
            <a:r>
              <a:rPr lang="en-US" sz="1800" b="0" dirty="0">
                <a:solidFill>
                  <a:schemeClr val="tx1"/>
                </a:solidFill>
              </a:rPr>
              <a:t>2022-200</a:t>
            </a:r>
          </a:p>
        </p:txBody>
      </p:sp>
    </p:spTree>
    <p:extLst>
      <p:ext uri="{BB962C8B-B14F-4D97-AF65-F5344CB8AC3E}">
        <p14:creationId xmlns:p14="http://schemas.microsoft.com/office/powerpoint/2010/main" val="425489486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526F033-0A4A-4B82-88D5-E5B99BF066F7}"/>
              </a:ext>
            </a:extLst>
          </p:cNvPr>
          <p:cNvSpPr>
            <a:spLocks noGrp="1"/>
          </p:cNvSpPr>
          <p:nvPr>
            <p:ph idx="1"/>
          </p:nvPr>
        </p:nvSpPr>
        <p:spPr>
          <a:xfrm>
            <a:off x="533400" y="1143000"/>
            <a:ext cx="11455400" cy="5181600"/>
          </a:xfrm>
        </p:spPr>
        <p:txBody>
          <a:bodyPr>
            <a:normAutofit fontScale="77500" lnSpcReduction="20000"/>
          </a:bodyPr>
          <a:lstStyle/>
          <a:p>
            <a:pPr marL="0" indent="0">
              <a:lnSpc>
                <a:spcPct val="150000"/>
              </a:lnSpc>
              <a:buNone/>
            </a:pPr>
            <a:r>
              <a:rPr lang="en-US" sz="2200" dirty="0">
                <a:effectLst/>
                <a:latin typeface="Calibri" panose="020F0502020204030204" pitchFamily="34" charset="0"/>
                <a:ea typeface="Calibri" panose="020F0502020204030204" pitchFamily="34" charset="0"/>
              </a:rPr>
              <a:t>[1] M. S. Bartlett, G. </a:t>
            </a:r>
            <a:r>
              <a:rPr lang="en-US" sz="2200" dirty="0" err="1">
                <a:effectLst/>
                <a:latin typeface="Calibri" panose="020F0502020204030204" pitchFamily="34" charset="0"/>
                <a:ea typeface="Calibri" panose="020F0502020204030204" pitchFamily="34" charset="0"/>
              </a:rPr>
              <a:t>Littlewort</a:t>
            </a:r>
            <a:r>
              <a:rPr lang="en-US" sz="2200" dirty="0">
                <a:effectLst/>
                <a:latin typeface="Calibri" panose="020F0502020204030204" pitchFamily="34" charset="0"/>
                <a:ea typeface="Calibri" panose="020F0502020204030204" pitchFamily="34" charset="0"/>
              </a:rPr>
              <a:t>, C. </a:t>
            </a:r>
            <a:r>
              <a:rPr lang="en-US" sz="2200" dirty="0" err="1">
                <a:effectLst/>
                <a:latin typeface="Calibri" panose="020F0502020204030204" pitchFamily="34" charset="0"/>
                <a:ea typeface="Calibri" panose="020F0502020204030204" pitchFamily="34" charset="0"/>
              </a:rPr>
              <a:t>Lainscsek</a:t>
            </a:r>
            <a:r>
              <a:rPr lang="en-US" sz="2200" dirty="0">
                <a:effectLst/>
                <a:latin typeface="Calibri" panose="020F0502020204030204" pitchFamily="34" charset="0"/>
                <a:ea typeface="Calibri" panose="020F0502020204030204" pitchFamily="34" charset="0"/>
              </a:rPr>
              <a:t>, I. </a:t>
            </a:r>
            <a:r>
              <a:rPr lang="en-US" sz="2200" dirty="0" err="1">
                <a:effectLst/>
                <a:latin typeface="Calibri" panose="020F0502020204030204" pitchFamily="34" charset="0"/>
                <a:ea typeface="Calibri" panose="020F0502020204030204" pitchFamily="34" charset="0"/>
              </a:rPr>
              <a:t>Fasel</a:t>
            </a:r>
            <a:r>
              <a:rPr lang="en-US" sz="2200" dirty="0">
                <a:effectLst/>
                <a:latin typeface="Calibri" panose="020F0502020204030204" pitchFamily="34" charset="0"/>
                <a:ea typeface="Calibri" panose="020F0502020204030204" pitchFamily="34" charset="0"/>
              </a:rPr>
              <a:t>, and J. </a:t>
            </a:r>
            <a:r>
              <a:rPr lang="en-US" sz="2200" dirty="0" err="1">
                <a:effectLst/>
                <a:latin typeface="Calibri" panose="020F0502020204030204" pitchFamily="34" charset="0"/>
                <a:ea typeface="Calibri" panose="020F0502020204030204" pitchFamily="34" charset="0"/>
              </a:rPr>
              <a:t>Movellan</a:t>
            </a:r>
            <a:r>
              <a:rPr lang="en-US" sz="2200" dirty="0">
                <a:effectLst/>
                <a:latin typeface="Calibri" panose="020F0502020204030204" pitchFamily="34" charset="0"/>
                <a:ea typeface="Calibri" panose="020F0502020204030204" pitchFamily="34" charset="0"/>
              </a:rPr>
              <a:t>, “Machine learning methods for fully automatic recognition of facial expressions and facial actions,” </a:t>
            </a:r>
            <a:r>
              <a:rPr lang="en-US" sz="2200" i="1" dirty="0">
                <a:effectLst/>
                <a:latin typeface="Calibri" panose="020F0502020204030204" pitchFamily="34" charset="0"/>
                <a:ea typeface="Calibri" panose="020F0502020204030204" pitchFamily="34" charset="0"/>
              </a:rPr>
              <a:t>Conf. Proc. - IEEE Int. Conf. Syst. Man </a:t>
            </a:r>
            <a:r>
              <a:rPr lang="en-US" sz="2200" i="1" dirty="0" err="1">
                <a:effectLst/>
                <a:latin typeface="Calibri" panose="020F0502020204030204" pitchFamily="34" charset="0"/>
                <a:ea typeface="Calibri" panose="020F0502020204030204" pitchFamily="34" charset="0"/>
              </a:rPr>
              <a:t>Cybern</a:t>
            </a:r>
            <a:r>
              <a:rPr lang="en-US" sz="2200" i="1" dirty="0">
                <a:effectLst/>
                <a:latin typeface="Calibri" panose="020F0502020204030204" pitchFamily="34" charset="0"/>
                <a:ea typeface="Calibri" panose="020F0502020204030204" pitchFamily="34" charset="0"/>
              </a:rPr>
              <a:t>.</a:t>
            </a:r>
            <a:r>
              <a:rPr lang="en-US" sz="2200" dirty="0">
                <a:effectLst/>
                <a:latin typeface="Calibri" panose="020F0502020204030204" pitchFamily="34" charset="0"/>
                <a:ea typeface="Calibri" panose="020F0502020204030204" pitchFamily="34" charset="0"/>
              </a:rPr>
              <a:t>, vol. 1, pp. 592–597, 2004, </a:t>
            </a:r>
            <a:r>
              <a:rPr lang="en-US" sz="2200" dirty="0" err="1">
                <a:effectLst/>
                <a:latin typeface="Calibri" panose="020F0502020204030204" pitchFamily="34" charset="0"/>
                <a:ea typeface="Calibri" panose="020F0502020204030204" pitchFamily="34" charset="0"/>
              </a:rPr>
              <a:t>doi</a:t>
            </a:r>
            <a:r>
              <a:rPr lang="en-US" sz="2200" dirty="0">
                <a:effectLst/>
                <a:latin typeface="Calibri" panose="020F0502020204030204" pitchFamily="34" charset="0"/>
                <a:ea typeface="Calibri" panose="020F0502020204030204" pitchFamily="34" charset="0"/>
              </a:rPr>
              <a:t>: 10.1109/icsmc.2004.1398364.</a:t>
            </a:r>
          </a:p>
          <a:p>
            <a:pPr marL="0" indent="0">
              <a:lnSpc>
                <a:spcPct val="150000"/>
              </a:lnSpc>
              <a:buNone/>
            </a:pPr>
            <a:endParaRPr lang="en-US" sz="2200" dirty="0">
              <a:effectLst/>
              <a:latin typeface="Calibri" panose="020F0502020204030204" pitchFamily="34" charset="0"/>
              <a:ea typeface="Calibri" panose="020F0502020204030204" pitchFamily="34" charset="0"/>
            </a:endParaRPr>
          </a:p>
          <a:p>
            <a:pPr marL="0" indent="0">
              <a:lnSpc>
                <a:spcPct val="150000"/>
              </a:lnSpc>
              <a:buNone/>
            </a:pPr>
            <a:r>
              <a:rPr lang="en-US" sz="2200" dirty="0">
                <a:effectLst/>
                <a:latin typeface="Calibri" panose="020F0502020204030204" pitchFamily="34" charset="0"/>
                <a:ea typeface="Calibri" panose="020F0502020204030204" pitchFamily="34" charset="0"/>
              </a:rPr>
              <a:t>[2] M. </a:t>
            </a:r>
            <a:r>
              <a:rPr lang="en-US" sz="2200" dirty="0" err="1">
                <a:effectLst/>
                <a:latin typeface="Calibri" panose="020F0502020204030204" pitchFamily="34" charset="0"/>
                <a:ea typeface="Calibri" panose="020F0502020204030204" pitchFamily="34" charset="0"/>
              </a:rPr>
              <a:t>Tkalčič</a:t>
            </a:r>
            <a:r>
              <a:rPr lang="en-US" sz="2200" dirty="0">
                <a:effectLst/>
                <a:latin typeface="Calibri" panose="020F0502020204030204" pitchFamily="34" charset="0"/>
                <a:ea typeface="Calibri" panose="020F0502020204030204" pitchFamily="34" charset="0"/>
              </a:rPr>
              <a:t>, M. Elahi, N. </a:t>
            </a:r>
            <a:r>
              <a:rPr lang="en-US" sz="2200" dirty="0" err="1">
                <a:effectLst/>
                <a:latin typeface="Calibri" panose="020F0502020204030204" pitchFamily="34" charset="0"/>
                <a:ea typeface="Calibri" panose="020F0502020204030204" pitchFamily="34" charset="0"/>
              </a:rPr>
              <a:t>Maleki</a:t>
            </a:r>
            <a:r>
              <a:rPr lang="en-US" sz="2200" dirty="0">
                <a:effectLst/>
                <a:latin typeface="Calibri" panose="020F0502020204030204" pitchFamily="34" charset="0"/>
                <a:ea typeface="Calibri" panose="020F0502020204030204" pitchFamily="34" charset="0"/>
              </a:rPr>
              <a:t>, F. Ricci, M. </a:t>
            </a:r>
            <a:r>
              <a:rPr lang="en-US" sz="2200" dirty="0" err="1">
                <a:effectLst/>
                <a:latin typeface="Calibri" panose="020F0502020204030204" pitchFamily="34" charset="0"/>
                <a:ea typeface="Calibri" panose="020F0502020204030204" pitchFamily="34" charset="0"/>
              </a:rPr>
              <a:t>Pesek</a:t>
            </a:r>
            <a:r>
              <a:rPr lang="en-US" sz="2200" dirty="0">
                <a:effectLst/>
                <a:latin typeface="Calibri" panose="020F0502020204030204" pitchFamily="34" charset="0"/>
                <a:ea typeface="Calibri" panose="020F0502020204030204" pitchFamily="34" charset="0"/>
              </a:rPr>
              <a:t>, and M. </a:t>
            </a:r>
            <a:r>
              <a:rPr lang="en-US" sz="2200" dirty="0" err="1">
                <a:effectLst/>
                <a:latin typeface="Calibri" panose="020F0502020204030204" pitchFamily="34" charset="0"/>
                <a:ea typeface="Calibri" panose="020F0502020204030204" pitchFamily="34" charset="0"/>
              </a:rPr>
              <a:t>Marolt</a:t>
            </a:r>
            <a:r>
              <a:rPr lang="en-US" sz="2200" dirty="0">
                <a:effectLst/>
                <a:latin typeface="Calibri" panose="020F0502020204030204" pitchFamily="34" charset="0"/>
                <a:ea typeface="Calibri" panose="020F0502020204030204" pitchFamily="34" charset="0"/>
              </a:rPr>
              <a:t>, “Prediction of music pairwise preferences from facial expressions,” </a:t>
            </a:r>
            <a:r>
              <a:rPr lang="en-US" sz="2200" i="1" dirty="0">
                <a:effectLst/>
                <a:latin typeface="Calibri" panose="020F0502020204030204" pitchFamily="34" charset="0"/>
                <a:ea typeface="Calibri" panose="020F0502020204030204" pitchFamily="34" charset="0"/>
              </a:rPr>
              <a:t>Int. Conf. </a:t>
            </a:r>
            <a:r>
              <a:rPr lang="en-US" sz="2200" i="1" dirty="0" err="1">
                <a:effectLst/>
                <a:latin typeface="Calibri" panose="020F0502020204030204" pitchFamily="34" charset="0"/>
                <a:ea typeface="Calibri" panose="020F0502020204030204" pitchFamily="34" charset="0"/>
              </a:rPr>
              <a:t>Intell</a:t>
            </a:r>
            <a:r>
              <a:rPr lang="en-US" sz="2200" i="1" dirty="0">
                <a:effectLst/>
                <a:latin typeface="Calibri" panose="020F0502020204030204" pitchFamily="34" charset="0"/>
                <a:ea typeface="Calibri" panose="020F0502020204030204" pitchFamily="34" charset="0"/>
              </a:rPr>
              <a:t>. User Interfaces, Proc. IUI</a:t>
            </a:r>
            <a:r>
              <a:rPr lang="en-US" sz="2200" dirty="0">
                <a:effectLst/>
                <a:latin typeface="Calibri" panose="020F0502020204030204" pitchFamily="34" charset="0"/>
                <a:ea typeface="Calibri" panose="020F0502020204030204" pitchFamily="34" charset="0"/>
              </a:rPr>
              <a:t>, vol. Part F147615, pp. 150–159, 2019, </a:t>
            </a:r>
            <a:r>
              <a:rPr lang="en-US" sz="2200" dirty="0" err="1">
                <a:effectLst/>
                <a:latin typeface="Calibri" panose="020F0502020204030204" pitchFamily="34" charset="0"/>
                <a:ea typeface="Calibri" panose="020F0502020204030204" pitchFamily="34" charset="0"/>
              </a:rPr>
              <a:t>doi</a:t>
            </a:r>
            <a:r>
              <a:rPr lang="en-US" sz="2200" dirty="0">
                <a:effectLst/>
                <a:latin typeface="Calibri" panose="020F0502020204030204" pitchFamily="34" charset="0"/>
                <a:ea typeface="Calibri" panose="020F0502020204030204" pitchFamily="34" charset="0"/>
              </a:rPr>
              <a:t>: 10.1145/3301275.3302266.</a:t>
            </a:r>
          </a:p>
          <a:p>
            <a:pPr marL="0" indent="0">
              <a:lnSpc>
                <a:spcPct val="150000"/>
              </a:lnSpc>
              <a:buNone/>
            </a:pPr>
            <a:endParaRPr lang="en-US" sz="2200" dirty="0">
              <a:effectLst/>
              <a:latin typeface="Calibri" panose="020F0502020204030204" pitchFamily="34" charset="0"/>
              <a:ea typeface="Calibri" panose="020F0502020204030204" pitchFamily="34" charset="0"/>
            </a:endParaRPr>
          </a:p>
          <a:p>
            <a:pPr marL="0" indent="0">
              <a:lnSpc>
                <a:spcPct val="150000"/>
              </a:lnSpc>
              <a:buNone/>
            </a:pPr>
            <a:r>
              <a:rPr lang="en-US" sz="2200" dirty="0">
                <a:latin typeface="Calibri" panose="020F0502020204030204" pitchFamily="34" charset="0"/>
                <a:ea typeface="Calibri" panose="020F0502020204030204" pitchFamily="34" charset="0"/>
                <a:cs typeface="Calibri" panose="020F0502020204030204" pitchFamily="34" charset="0"/>
              </a:rPr>
              <a:t>[3] D. D. S. </a:t>
            </a:r>
            <a:r>
              <a:rPr lang="en-US" sz="2200" dirty="0" err="1">
                <a:latin typeface="Calibri" panose="020F0502020204030204" pitchFamily="34" charset="0"/>
                <a:ea typeface="Calibri" panose="020F0502020204030204" pitchFamily="34" charset="0"/>
                <a:cs typeface="Calibri" panose="020F0502020204030204" pitchFamily="34" charset="0"/>
              </a:rPr>
              <a:t>Rajapakshe</a:t>
            </a:r>
            <a:r>
              <a:rPr lang="en-US" sz="2200" dirty="0">
                <a:latin typeface="Calibri" panose="020F0502020204030204" pitchFamily="34" charset="0"/>
                <a:ea typeface="Calibri" panose="020F0502020204030204" pitchFamily="34" charset="0"/>
                <a:cs typeface="Calibri" panose="020F0502020204030204" pitchFamily="34" charset="0"/>
              </a:rPr>
              <a:t>, K. N. B. </a:t>
            </a:r>
            <a:r>
              <a:rPr lang="en-US" sz="2200" dirty="0" err="1">
                <a:latin typeface="Calibri" panose="020F0502020204030204" pitchFamily="34" charset="0"/>
                <a:ea typeface="Calibri" panose="020F0502020204030204" pitchFamily="34" charset="0"/>
                <a:cs typeface="Calibri" panose="020F0502020204030204" pitchFamily="34" charset="0"/>
              </a:rPr>
              <a:t>Kudawithana</a:t>
            </a:r>
            <a:r>
              <a:rPr lang="en-US" sz="2200" dirty="0">
                <a:latin typeface="Calibri" panose="020F0502020204030204" pitchFamily="34" charset="0"/>
                <a:ea typeface="Calibri" panose="020F0502020204030204" pitchFamily="34" charset="0"/>
                <a:cs typeface="Calibri" panose="020F0502020204030204" pitchFamily="34" charset="0"/>
              </a:rPr>
              <a:t>, U. L. N. P. </a:t>
            </a:r>
            <a:r>
              <a:rPr lang="en-US" sz="2200" dirty="0" err="1">
                <a:latin typeface="Calibri" panose="020F0502020204030204" pitchFamily="34" charset="0"/>
                <a:ea typeface="Calibri" panose="020F0502020204030204" pitchFamily="34" charset="0"/>
                <a:cs typeface="Calibri" panose="020F0502020204030204" pitchFamily="34" charset="0"/>
              </a:rPr>
              <a:t>Uswatte</a:t>
            </a:r>
            <a:r>
              <a:rPr lang="en-US" sz="2200" dirty="0">
                <a:latin typeface="Calibri" panose="020F0502020204030204" pitchFamily="34" charset="0"/>
                <a:ea typeface="Calibri" panose="020F0502020204030204" pitchFamily="34" charset="0"/>
                <a:cs typeface="Calibri" panose="020F0502020204030204" pitchFamily="34" charset="0"/>
              </a:rPr>
              <a:t>, N. A. B. D. </a:t>
            </a:r>
            <a:r>
              <a:rPr lang="en-US" sz="2200" dirty="0" err="1">
                <a:latin typeface="Calibri" panose="020F0502020204030204" pitchFamily="34" charset="0"/>
                <a:ea typeface="Calibri" panose="020F0502020204030204" pitchFamily="34" charset="0"/>
                <a:cs typeface="Calibri" panose="020F0502020204030204" pitchFamily="34" charset="0"/>
              </a:rPr>
              <a:t>Nishshanka</a:t>
            </a:r>
            <a:r>
              <a:rPr lang="en-US" sz="2200" dirty="0">
                <a:latin typeface="Calibri" panose="020F0502020204030204" pitchFamily="34" charset="0"/>
                <a:ea typeface="Calibri" panose="020F0502020204030204" pitchFamily="34" charset="0"/>
                <a:cs typeface="Calibri" panose="020F0502020204030204" pitchFamily="34" charset="0"/>
              </a:rPr>
              <a:t>, A. V. S. </a:t>
            </a:r>
            <a:r>
              <a:rPr lang="en-US" sz="2200" dirty="0" err="1">
                <a:latin typeface="Calibri" panose="020F0502020204030204" pitchFamily="34" charset="0"/>
                <a:ea typeface="Calibri" panose="020F0502020204030204" pitchFamily="34" charset="0"/>
                <a:cs typeface="Calibri" panose="020F0502020204030204" pitchFamily="34" charset="0"/>
              </a:rPr>
              <a:t>Piyawardana</a:t>
            </a:r>
            <a:r>
              <a:rPr lang="en-US" sz="2200" dirty="0">
                <a:latin typeface="Calibri" panose="020F0502020204030204" pitchFamily="34" charset="0"/>
                <a:ea typeface="Calibri" panose="020F0502020204030204" pitchFamily="34" charset="0"/>
                <a:cs typeface="Calibri" panose="020F0502020204030204" pitchFamily="34" charset="0"/>
              </a:rPr>
              <a:t> and K. N. </a:t>
            </a:r>
            <a:r>
              <a:rPr lang="en-US" sz="2200" dirty="0" err="1">
                <a:latin typeface="Calibri" panose="020F0502020204030204" pitchFamily="34" charset="0"/>
                <a:ea typeface="Calibri" panose="020F0502020204030204" pitchFamily="34" charset="0"/>
                <a:cs typeface="Calibri" panose="020F0502020204030204" pitchFamily="34" charset="0"/>
              </a:rPr>
              <a:t>Pulasinghe</a:t>
            </a:r>
            <a:r>
              <a:rPr lang="en-US" sz="2200" dirty="0">
                <a:latin typeface="Calibri" panose="020F0502020204030204" pitchFamily="34" charset="0"/>
                <a:ea typeface="Calibri" panose="020F0502020204030204" pitchFamily="34" charset="0"/>
                <a:cs typeface="Calibri" panose="020F0502020204030204" pitchFamily="34" charset="0"/>
              </a:rPr>
              <a:t>, "Sinhala Conversational Interface for Appointment Management and Medical Advice," 2020 2nd International Conference on Advancements in Computing (ICAC), 2020, pp. 85-90, </a:t>
            </a:r>
            <a:r>
              <a:rPr lang="en-US" sz="2200" dirty="0" err="1">
                <a:latin typeface="Calibri" panose="020F0502020204030204" pitchFamily="34" charset="0"/>
                <a:ea typeface="Calibri" panose="020F0502020204030204" pitchFamily="34" charset="0"/>
                <a:cs typeface="Calibri" panose="020F0502020204030204" pitchFamily="34" charset="0"/>
              </a:rPr>
              <a:t>doi</a:t>
            </a:r>
            <a:r>
              <a:rPr lang="en-US" sz="2200" dirty="0">
                <a:latin typeface="Calibri" panose="020F0502020204030204" pitchFamily="34" charset="0"/>
                <a:ea typeface="Calibri" panose="020F0502020204030204" pitchFamily="34" charset="0"/>
                <a:cs typeface="Calibri" panose="020F0502020204030204" pitchFamily="34" charset="0"/>
              </a:rPr>
              <a:t>: 10.1109/ICAC51239.2020.9357155.</a:t>
            </a:r>
          </a:p>
          <a:p>
            <a:pPr marL="0" indent="0">
              <a:lnSpc>
                <a:spcPct val="150000"/>
              </a:lnSpc>
              <a:buNone/>
            </a:pPr>
            <a:endParaRPr lang="en-US" sz="2200" dirty="0">
              <a:latin typeface="Calibri" panose="020F0502020204030204" pitchFamily="34" charset="0"/>
              <a:ea typeface="Calibri" panose="020F0502020204030204" pitchFamily="34" charset="0"/>
              <a:cs typeface="Calibri" panose="020F0502020204030204" pitchFamily="34" charset="0"/>
            </a:endParaRPr>
          </a:p>
          <a:p>
            <a:pPr marL="0" indent="0">
              <a:lnSpc>
                <a:spcPct val="150000"/>
              </a:lnSpc>
              <a:buNone/>
            </a:pPr>
            <a:r>
              <a:rPr lang="en-US" sz="2200" dirty="0">
                <a:latin typeface="Calibri" panose="020F0502020204030204" pitchFamily="34" charset="0"/>
                <a:ea typeface="Calibri" panose="020F0502020204030204" pitchFamily="34" charset="0"/>
                <a:cs typeface="Calibri" panose="020F0502020204030204" pitchFamily="34" charset="0"/>
              </a:rPr>
              <a:t>[4] </a:t>
            </a:r>
            <a:r>
              <a:rPr lang="en-US" sz="2200" dirty="0">
                <a:effectLst/>
                <a:latin typeface="Calibri" panose="020F0502020204030204" pitchFamily="34" charset="0"/>
                <a:ea typeface="Calibri" panose="020F0502020204030204" pitchFamily="34" charset="0"/>
                <a:cs typeface="Calibri" panose="020F0502020204030204" pitchFamily="34" charset="0"/>
              </a:rPr>
              <a:t>J. H. Kim, B. G. Kim, P. P. Roy, and D. M. </a:t>
            </a:r>
            <a:r>
              <a:rPr lang="en-US" sz="2200" dirty="0" err="1">
                <a:effectLst/>
                <a:latin typeface="Calibri" panose="020F0502020204030204" pitchFamily="34" charset="0"/>
                <a:ea typeface="Calibri" panose="020F0502020204030204" pitchFamily="34" charset="0"/>
                <a:cs typeface="Calibri" panose="020F0502020204030204" pitchFamily="34" charset="0"/>
              </a:rPr>
              <a:t>Jeong</a:t>
            </a:r>
            <a:r>
              <a:rPr lang="en-US" sz="2200" dirty="0">
                <a:effectLst/>
                <a:latin typeface="Calibri" panose="020F0502020204030204" pitchFamily="34" charset="0"/>
                <a:ea typeface="Calibri" panose="020F0502020204030204" pitchFamily="34" charset="0"/>
                <a:cs typeface="Calibri" panose="020F0502020204030204" pitchFamily="34" charset="0"/>
              </a:rPr>
              <a:t>, “Efficient facial expression recognition algorithm based on hierarchical deep neural network structure,” </a:t>
            </a:r>
            <a:r>
              <a:rPr lang="en-US" sz="2200" i="1" dirty="0">
                <a:effectLst/>
                <a:latin typeface="Calibri" panose="020F0502020204030204" pitchFamily="34" charset="0"/>
                <a:ea typeface="Calibri" panose="020F0502020204030204" pitchFamily="34" charset="0"/>
                <a:cs typeface="Calibri" panose="020F0502020204030204" pitchFamily="34" charset="0"/>
              </a:rPr>
              <a:t>IEEE Access</a:t>
            </a:r>
            <a:r>
              <a:rPr lang="en-US" sz="2200" dirty="0">
                <a:effectLst/>
                <a:latin typeface="Calibri" panose="020F0502020204030204" pitchFamily="34" charset="0"/>
                <a:ea typeface="Calibri" panose="020F0502020204030204" pitchFamily="34" charset="0"/>
                <a:cs typeface="Calibri" panose="020F0502020204030204" pitchFamily="34" charset="0"/>
              </a:rPr>
              <a:t>, vol. 7, no. c, pp. 41273–41285, 2019, </a:t>
            </a:r>
            <a:r>
              <a:rPr lang="en-US" sz="2200" dirty="0" err="1">
                <a:effectLst/>
                <a:latin typeface="Calibri" panose="020F0502020204030204" pitchFamily="34" charset="0"/>
                <a:ea typeface="Calibri" panose="020F0502020204030204" pitchFamily="34" charset="0"/>
                <a:cs typeface="Calibri" panose="020F0502020204030204" pitchFamily="34" charset="0"/>
              </a:rPr>
              <a:t>doi</a:t>
            </a:r>
            <a:r>
              <a:rPr lang="en-US" sz="2200" dirty="0">
                <a:effectLst/>
                <a:latin typeface="Calibri" panose="020F0502020204030204" pitchFamily="34" charset="0"/>
                <a:ea typeface="Calibri" panose="020F0502020204030204" pitchFamily="34" charset="0"/>
                <a:cs typeface="Calibri" panose="020F0502020204030204" pitchFamily="34" charset="0"/>
              </a:rPr>
              <a:t>: 10.1109/ACCESS.2019.2907327.</a:t>
            </a:r>
            <a:endParaRPr lang="en-US" sz="22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50000"/>
              </a:lnSpc>
              <a:buNone/>
            </a:pPr>
            <a:endParaRPr lang="en-US" sz="2200" dirty="0">
              <a:latin typeface="Calibri" panose="020F0502020204030204" pitchFamily="34" charset="0"/>
              <a:ea typeface="Calibri" panose="020F0502020204030204" pitchFamily="34" charset="0"/>
              <a:cs typeface="Calibri" panose="020F0502020204030204" pitchFamily="34" charset="0"/>
            </a:endParaRPr>
          </a:p>
          <a:p>
            <a:pPr marL="0" indent="0">
              <a:lnSpc>
                <a:spcPct val="150000"/>
              </a:lnSpc>
              <a:buNone/>
            </a:pPr>
            <a:endParaRPr lang="en-US" sz="2000" dirty="0">
              <a:effectLst/>
              <a:latin typeface="Calibri" panose="020F0502020204030204" pitchFamily="34" charset="0"/>
              <a:ea typeface="Calibri" panose="020F0502020204030204" pitchFamily="34" charset="0"/>
            </a:endParaRPr>
          </a:p>
          <a:p>
            <a:pPr marL="0" indent="0">
              <a:lnSpc>
                <a:spcPct val="150000"/>
              </a:lnSpc>
              <a:buNone/>
            </a:pPr>
            <a:endParaRPr lang="en-US" sz="2000" dirty="0">
              <a:latin typeface="Calibri" panose="020F0502020204030204" pitchFamily="34" charset="0"/>
              <a:ea typeface="Calibri" panose="020F0502020204030204" pitchFamily="34" charset="0"/>
            </a:endParaRPr>
          </a:p>
          <a:p>
            <a:pPr marL="0" indent="0">
              <a:lnSpc>
                <a:spcPct val="150000"/>
              </a:lnSpc>
              <a:buNone/>
            </a:pPr>
            <a:endParaRPr lang="en-US" sz="2600" dirty="0">
              <a:latin typeface="Calibri" panose="020F0502020204030204" pitchFamily="34" charset="0"/>
              <a:ea typeface="Calibri" panose="020F0502020204030204" pitchFamily="34" charset="0"/>
            </a:endParaRPr>
          </a:p>
          <a:p>
            <a:pPr marL="0" indent="0">
              <a:lnSpc>
                <a:spcPct val="150000"/>
              </a:lnSpc>
              <a:buNone/>
            </a:pPr>
            <a:endParaRPr lang="en-US" sz="2600" dirty="0">
              <a:effectLst/>
              <a:latin typeface="Calibri" panose="020F0502020204030204" pitchFamily="34" charset="0"/>
              <a:ea typeface="Calibri" panose="020F0502020204030204" pitchFamily="34" charset="0"/>
            </a:endParaRPr>
          </a:p>
          <a:p>
            <a:pPr marL="0" indent="0">
              <a:lnSpc>
                <a:spcPct val="150000"/>
              </a:lnSpc>
              <a:buNone/>
            </a:pPr>
            <a:endParaRPr lang="en-US" sz="2200" dirty="0">
              <a:latin typeface="Cambria (Body)"/>
              <a:ea typeface="MS Mincho" panose="02020609040205080304" pitchFamily="49" charset="-128"/>
              <a:cs typeface="Latha" panose="020B0604020202020204" pitchFamily="34" charset="0"/>
            </a:endParaRPr>
          </a:p>
          <a:p>
            <a:pPr marL="0" indent="0">
              <a:lnSpc>
                <a:spcPct val="150000"/>
              </a:lnSpc>
              <a:buNone/>
            </a:pPr>
            <a:endParaRPr lang="en-US" sz="2400" dirty="0">
              <a:effectLst/>
              <a:latin typeface="Cambria (Body)"/>
              <a:ea typeface="Times New Roman" panose="02020603050405020304" pitchFamily="18" charset="0"/>
              <a:cs typeface="Latha" panose="020B0604020202020204" pitchFamily="34" charset="0"/>
            </a:endParaRPr>
          </a:p>
          <a:p>
            <a:pPr algn="just">
              <a:lnSpc>
                <a:spcPct val="150000"/>
              </a:lnSpc>
            </a:pPr>
            <a:endParaRPr lang="en-US" sz="2400" dirty="0">
              <a:effectLst/>
              <a:latin typeface="Cambria (Body)"/>
              <a:ea typeface="Times New Roman" panose="02020603050405020304" pitchFamily="18" charset="0"/>
              <a:cs typeface="Latha" panose="020B0604020202020204" pitchFamily="34" charset="0"/>
            </a:endParaRPr>
          </a:p>
          <a:p>
            <a:pPr algn="just"/>
            <a:endParaRPr lang="en-US" dirty="0"/>
          </a:p>
        </p:txBody>
      </p:sp>
      <p:sp>
        <p:nvSpPr>
          <p:cNvPr id="8" name="Title 7">
            <a:extLst>
              <a:ext uri="{FF2B5EF4-FFF2-40B4-BE49-F238E27FC236}">
                <a16:creationId xmlns:a16="http://schemas.microsoft.com/office/drawing/2014/main" id="{5D6F1646-792A-48E8-A8BD-7AA81999419E}"/>
              </a:ext>
            </a:extLst>
          </p:cNvPr>
          <p:cNvSpPr>
            <a:spLocks noGrp="1"/>
          </p:cNvSpPr>
          <p:nvPr>
            <p:ph type="title"/>
          </p:nvPr>
        </p:nvSpPr>
        <p:spPr>
          <a:solidFill>
            <a:schemeClr val="accent2">
              <a:lumMod val="50000"/>
            </a:schemeClr>
          </a:solidFill>
        </p:spPr>
        <p:txBody>
          <a:bodyPr/>
          <a:lstStyle/>
          <a:p>
            <a:r>
              <a:rPr lang="en-US" dirty="0">
                <a:solidFill>
                  <a:schemeClr val="bg1">
                    <a:lumMod val="95000"/>
                  </a:schemeClr>
                </a:solidFill>
              </a:rPr>
              <a:t>References</a:t>
            </a:r>
          </a:p>
        </p:txBody>
      </p:sp>
      <p:sp>
        <p:nvSpPr>
          <p:cNvPr id="6" name="Content Placeholder 5">
            <a:extLst>
              <a:ext uri="{FF2B5EF4-FFF2-40B4-BE49-F238E27FC236}">
                <a16:creationId xmlns:a16="http://schemas.microsoft.com/office/drawing/2014/main" id="{40583334-1209-47F4-8754-501A0AE9A194}"/>
              </a:ext>
            </a:extLst>
          </p:cNvPr>
          <p:cNvSpPr txBox="1">
            <a:spLocks/>
          </p:cNvSpPr>
          <p:nvPr/>
        </p:nvSpPr>
        <p:spPr>
          <a:xfrm>
            <a:off x="304800" y="1143000"/>
            <a:ext cx="11684000" cy="51816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Wingdings" pitchFamily="2" charset="2"/>
              <a:buChar char="Ø"/>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Wingdings" pitchFamily="2"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Font typeface="Arial" pitchFamily="34" charset="0"/>
              <a:buNone/>
            </a:pPr>
            <a:r>
              <a:rPr lang="en-US" sz="2400" dirty="0">
                <a:ea typeface="+mn-lt"/>
                <a:cs typeface="+mn-lt"/>
              </a:rPr>
              <a:t> </a:t>
            </a:r>
          </a:p>
          <a:p>
            <a:pPr marL="0" indent="0">
              <a:buFont typeface="Arial" pitchFamily="34" charset="0"/>
              <a:buNone/>
            </a:pPr>
            <a:endParaRPr lang="en-US" dirty="0">
              <a:highlight>
                <a:srgbClr val="FFFF00"/>
              </a:highlight>
            </a:endParaRPr>
          </a:p>
        </p:txBody>
      </p:sp>
      <p:sp>
        <p:nvSpPr>
          <p:cNvPr id="7" name="Rectangle 6">
            <a:extLst>
              <a:ext uri="{FF2B5EF4-FFF2-40B4-BE49-F238E27FC236}">
                <a16:creationId xmlns:a16="http://schemas.microsoft.com/office/drawing/2014/main" id="{8DD21DD8-1C9D-45D0-89DA-3B982888D737}"/>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IT19152592</a:t>
            </a:r>
            <a:r>
              <a:rPr lang="en-US" sz="1800" dirty="0">
                <a:solidFill>
                  <a:schemeClr val="tx1"/>
                </a:solidFill>
              </a:rPr>
              <a:t>   |   </a:t>
            </a:r>
            <a:r>
              <a:rPr lang="en-US" b="1" dirty="0">
                <a:solidFill>
                  <a:schemeClr val="tx1"/>
                </a:solidFill>
              </a:rPr>
              <a:t>Senarathne K.H.I.R.</a:t>
            </a:r>
            <a:r>
              <a:rPr lang="en-US" sz="1800" dirty="0">
                <a:solidFill>
                  <a:schemeClr val="tx1"/>
                </a:solidFill>
              </a:rPr>
              <a:t>|   </a:t>
            </a:r>
            <a:r>
              <a:rPr lang="en-US" sz="1800" b="0" dirty="0">
                <a:solidFill>
                  <a:schemeClr val="tx1"/>
                </a:solidFill>
              </a:rPr>
              <a:t>2022-200</a:t>
            </a:r>
          </a:p>
        </p:txBody>
      </p:sp>
    </p:spTree>
    <p:extLst>
      <p:ext uri="{BB962C8B-B14F-4D97-AF65-F5344CB8AC3E}">
        <p14:creationId xmlns:p14="http://schemas.microsoft.com/office/powerpoint/2010/main" val="68849867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74C38E-37C7-4965-8CF9-0587A561A80A}"/>
              </a:ext>
            </a:extLst>
          </p:cNvPr>
          <p:cNvSpPr>
            <a:spLocks noGrp="1"/>
          </p:cNvSpPr>
          <p:nvPr>
            <p:ph type="title"/>
          </p:nvPr>
        </p:nvSpPr>
        <p:spPr>
          <a:effectLst>
            <a:glow>
              <a:schemeClr val="bg2">
                <a:lumMod val="10000"/>
                <a:alpha val="47000"/>
              </a:schemeClr>
            </a:glow>
            <a:outerShdw blurRad="50800" dist="38100" dir="5400000" algn="ctr" rotWithShape="0">
              <a:srgbClr val="000000">
                <a:alpha val="43137"/>
              </a:srgbClr>
            </a:outerShdw>
            <a:softEdge rad="914400"/>
          </a:effectLst>
        </p:spPr>
        <p:txBody>
          <a:bodyPr>
            <a:normAutofit/>
          </a:bodyPr>
          <a:lstStyle/>
          <a:p>
            <a:pPr algn="ctr"/>
            <a:r>
              <a:rPr lang="en-US" sz="7200" dirty="0">
                <a:solidFill>
                  <a:schemeClr val="bg1"/>
                </a:solidFill>
                <a:latin typeface="+mn-lt"/>
                <a:cs typeface="Calibri Light" panose="020F0302020204030204" pitchFamily="34" charset="0"/>
              </a:rPr>
              <a:t>Thank you!</a:t>
            </a:r>
          </a:p>
        </p:txBody>
      </p:sp>
    </p:spTree>
    <p:extLst>
      <p:ext uri="{BB962C8B-B14F-4D97-AF65-F5344CB8AC3E}">
        <p14:creationId xmlns:p14="http://schemas.microsoft.com/office/powerpoint/2010/main" val="39853253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AFA4D3-82B3-4C28-A116-4725C9A85F10}"/>
              </a:ext>
            </a:extLst>
          </p:cNvPr>
          <p:cNvSpPr>
            <a:spLocks noGrp="1"/>
          </p:cNvSpPr>
          <p:nvPr>
            <p:ph type="title"/>
          </p:nvPr>
        </p:nvSpPr>
        <p:spPr>
          <a:xfrm>
            <a:off x="304800" y="304800"/>
            <a:ext cx="11684000" cy="792162"/>
          </a:xfrm>
          <a:noFill/>
        </p:spPr>
        <p:txBody>
          <a:bodyPr/>
          <a:lstStyle/>
          <a:p>
            <a:r>
              <a:rPr lang="en-US" dirty="0"/>
              <a:t>Overall System Overview Diagram</a:t>
            </a:r>
          </a:p>
        </p:txBody>
      </p:sp>
      <p:sp>
        <p:nvSpPr>
          <p:cNvPr id="3" name="Content Placeholder 2">
            <a:extLst>
              <a:ext uri="{FF2B5EF4-FFF2-40B4-BE49-F238E27FC236}">
                <a16:creationId xmlns:a16="http://schemas.microsoft.com/office/drawing/2014/main" id="{1526F033-0A4A-4B82-88D5-E5B99BF066F7}"/>
              </a:ext>
            </a:extLst>
          </p:cNvPr>
          <p:cNvSpPr>
            <a:spLocks noGrp="1"/>
          </p:cNvSpPr>
          <p:nvPr>
            <p:ph idx="1"/>
          </p:nvPr>
        </p:nvSpPr>
        <p:spPr/>
        <p:txBody>
          <a:bodyPr>
            <a:normAutofit/>
          </a:bodyPr>
          <a:lstStyle/>
          <a:p>
            <a:pPr marL="0" indent="0" algn="just">
              <a:lnSpc>
                <a:spcPct val="150000"/>
              </a:lnSpc>
              <a:buNone/>
            </a:pPr>
            <a:endParaRPr lang="en-US" sz="2400" b="1" dirty="0">
              <a:latin typeface="Cambria (Body)"/>
              <a:ea typeface="MS Mincho" panose="02020609040205080304" pitchFamily="49" charset="-128"/>
              <a:cs typeface="Latha" panose="020B0604020202020204" pitchFamily="34" charset="0"/>
            </a:endParaRPr>
          </a:p>
          <a:p>
            <a:pPr marL="0" indent="0" algn="just">
              <a:lnSpc>
                <a:spcPct val="150000"/>
              </a:lnSpc>
              <a:buNone/>
            </a:pPr>
            <a:endParaRPr lang="en-US" sz="2400" b="1" dirty="0">
              <a:effectLst/>
              <a:latin typeface="Cambria (Body)"/>
              <a:ea typeface="MS Mincho" panose="02020609040205080304" pitchFamily="49" charset="-128"/>
              <a:cs typeface="Latha" panose="020B0604020202020204" pitchFamily="34" charset="0"/>
            </a:endParaRPr>
          </a:p>
          <a:p>
            <a:pPr marL="0" indent="0" algn="just">
              <a:lnSpc>
                <a:spcPct val="150000"/>
              </a:lnSpc>
              <a:buNone/>
            </a:pPr>
            <a:endParaRPr lang="en-US" sz="2400" b="1" dirty="0">
              <a:effectLst/>
              <a:latin typeface="Cambria (Body)"/>
              <a:ea typeface="MS Mincho" panose="02020609040205080304" pitchFamily="49" charset="-128"/>
              <a:cs typeface="Latha" panose="020B0604020202020204" pitchFamily="34" charset="0"/>
            </a:endParaRPr>
          </a:p>
          <a:p>
            <a:pPr algn="just">
              <a:lnSpc>
                <a:spcPct val="150000"/>
              </a:lnSpc>
            </a:pPr>
            <a:endParaRPr lang="en-US" sz="2400" dirty="0">
              <a:effectLst/>
              <a:latin typeface="Cambria (Body)"/>
              <a:ea typeface="Times New Roman" panose="02020603050405020304" pitchFamily="18" charset="0"/>
              <a:cs typeface="Latha" panose="020B0604020202020204" pitchFamily="34" charset="0"/>
            </a:endParaRPr>
          </a:p>
          <a:p>
            <a:pPr algn="just">
              <a:lnSpc>
                <a:spcPct val="150000"/>
              </a:lnSpc>
            </a:pPr>
            <a:endParaRPr lang="en-US" sz="2400" dirty="0">
              <a:effectLst/>
              <a:latin typeface="Cambria (Body)"/>
              <a:ea typeface="Times New Roman" panose="02020603050405020304" pitchFamily="18" charset="0"/>
              <a:cs typeface="Latha" panose="020B0604020202020204" pitchFamily="34" charset="0"/>
            </a:endParaRPr>
          </a:p>
          <a:p>
            <a:pPr algn="just"/>
            <a:endParaRPr lang="en-US" dirty="0"/>
          </a:p>
        </p:txBody>
      </p:sp>
      <p:pic>
        <p:nvPicPr>
          <p:cNvPr id="5" name="Picture 4">
            <a:extLst>
              <a:ext uri="{FF2B5EF4-FFF2-40B4-BE49-F238E27FC236}">
                <a16:creationId xmlns:a16="http://schemas.microsoft.com/office/drawing/2014/main" id="{D400060C-2B89-4033-B9A6-175D9E0D9E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6900" y="1135136"/>
            <a:ext cx="8458200" cy="5418064"/>
          </a:xfrm>
          <a:prstGeom prst="rect">
            <a:avLst/>
          </a:prstGeom>
        </p:spPr>
      </p:pic>
    </p:spTree>
    <p:extLst>
      <p:ext uri="{BB962C8B-B14F-4D97-AF65-F5344CB8AC3E}">
        <p14:creationId xmlns:p14="http://schemas.microsoft.com/office/powerpoint/2010/main" val="16103024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AFA4D3-82B3-4C28-A116-4725C9A85F10}"/>
              </a:ext>
            </a:extLst>
          </p:cNvPr>
          <p:cNvSpPr>
            <a:spLocks noGrp="1"/>
          </p:cNvSpPr>
          <p:nvPr>
            <p:ph type="title"/>
          </p:nvPr>
        </p:nvSpPr>
        <p:spPr>
          <a:xfrm>
            <a:off x="304800" y="304800"/>
            <a:ext cx="5562600" cy="792162"/>
          </a:xfrm>
          <a:noFill/>
        </p:spPr>
        <p:txBody>
          <a:bodyPr>
            <a:normAutofit/>
          </a:bodyPr>
          <a:lstStyle/>
          <a:p>
            <a:r>
              <a:rPr lang="en-US" dirty="0"/>
              <a:t>Technologies and Tools</a:t>
            </a:r>
          </a:p>
        </p:txBody>
      </p:sp>
      <p:sp>
        <p:nvSpPr>
          <p:cNvPr id="3" name="Content Placeholder 2">
            <a:extLst>
              <a:ext uri="{FF2B5EF4-FFF2-40B4-BE49-F238E27FC236}">
                <a16:creationId xmlns:a16="http://schemas.microsoft.com/office/drawing/2014/main" id="{1526F033-0A4A-4B82-88D5-E5B99BF066F7}"/>
              </a:ext>
            </a:extLst>
          </p:cNvPr>
          <p:cNvSpPr>
            <a:spLocks noGrp="1"/>
          </p:cNvSpPr>
          <p:nvPr>
            <p:ph idx="1"/>
          </p:nvPr>
        </p:nvSpPr>
        <p:spPr>
          <a:xfrm>
            <a:off x="304800" y="1143000"/>
            <a:ext cx="5257800" cy="5181600"/>
          </a:xfrm>
        </p:spPr>
        <p:txBody>
          <a:bodyPr>
            <a:normAutofit/>
          </a:bodyPr>
          <a:lstStyle/>
          <a:p>
            <a:pPr marL="0" indent="0" algn="just">
              <a:lnSpc>
                <a:spcPct val="150000"/>
              </a:lnSpc>
              <a:buNone/>
            </a:pPr>
            <a:endParaRPr lang="en-US" sz="2400" b="1" dirty="0">
              <a:latin typeface="Cambria (Body)"/>
              <a:ea typeface="MS Mincho" panose="02020609040205080304" pitchFamily="49" charset="-128"/>
              <a:cs typeface="Latha" panose="020B0604020202020204" pitchFamily="34" charset="0"/>
            </a:endParaRPr>
          </a:p>
          <a:p>
            <a:pPr marL="0" indent="0" algn="just">
              <a:lnSpc>
                <a:spcPct val="150000"/>
              </a:lnSpc>
              <a:buNone/>
            </a:pPr>
            <a:endParaRPr lang="en-US" sz="2400" b="1" dirty="0">
              <a:effectLst/>
              <a:latin typeface="Cambria (Body)"/>
              <a:ea typeface="MS Mincho" panose="02020609040205080304" pitchFamily="49" charset="-128"/>
              <a:cs typeface="Latha" panose="020B0604020202020204" pitchFamily="34" charset="0"/>
            </a:endParaRPr>
          </a:p>
          <a:p>
            <a:pPr marL="0" indent="0" algn="just">
              <a:lnSpc>
                <a:spcPct val="150000"/>
              </a:lnSpc>
              <a:buNone/>
            </a:pPr>
            <a:endParaRPr lang="en-US" sz="2400" b="1" dirty="0">
              <a:effectLst/>
              <a:latin typeface="Cambria (Body)"/>
              <a:ea typeface="MS Mincho" panose="02020609040205080304" pitchFamily="49" charset="-128"/>
              <a:cs typeface="Latha" panose="020B0604020202020204" pitchFamily="34" charset="0"/>
            </a:endParaRPr>
          </a:p>
          <a:p>
            <a:pPr algn="just">
              <a:lnSpc>
                <a:spcPct val="150000"/>
              </a:lnSpc>
            </a:pPr>
            <a:endParaRPr lang="en-US" sz="2400" dirty="0">
              <a:effectLst/>
              <a:latin typeface="Cambria (Body)"/>
              <a:ea typeface="Times New Roman" panose="02020603050405020304" pitchFamily="18" charset="0"/>
              <a:cs typeface="Latha" panose="020B0604020202020204" pitchFamily="34" charset="0"/>
            </a:endParaRPr>
          </a:p>
          <a:p>
            <a:pPr algn="just">
              <a:lnSpc>
                <a:spcPct val="150000"/>
              </a:lnSpc>
            </a:pPr>
            <a:endParaRPr lang="en-US" sz="2400" dirty="0">
              <a:effectLst/>
              <a:latin typeface="Cambria (Body)"/>
              <a:ea typeface="Times New Roman" panose="02020603050405020304" pitchFamily="18" charset="0"/>
              <a:cs typeface="Latha" panose="020B0604020202020204" pitchFamily="34" charset="0"/>
            </a:endParaRPr>
          </a:p>
          <a:p>
            <a:pPr algn="just"/>
            <a:endParaRPr lang="en-US" dirty="0"/>
          </a:p>
        </p:txBody>
      </p:sp>
      <p:sp>
        <p:nvSpPr>
          <p:cNvPr id="5" name="Content Placeholder 2">
            <a:extLst>
              <a:ext uri="{FF2B5EF4-FFF2-40B4-BE49-F238E27FC236}">
                <a16:creationId xmlns:a16="http://schemas.microsoft.com/office/drawing/2014/main" id="{29455F46-7D47-4EB3-9F2F-C46D6A74BC96}"/>
              </a:ext>
            </a:extLst>
          </p:cNvPr>
          <p:cNvSpPr txBox="1">
            <a:spLocks/>
          </p:cNvSpPr>
          <p:nvPr/>
        </p:nvSpPr>
        <p:spPr>
          <a:xfrm>
            <a:off x="711200" y="1143000"/>
            <a:ext cx="5537200" cy="51816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Wingdings" pitchFamily="2" charset="2"/>
              <a:buChar char="Ø"/>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Wingdings" pitchFamily="2"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buFont typeface="Wingdings" panose="05000000000000000000" pitchFamily="2" charset="2"/>
              <a:buChar char="Ø"/>
            </a:pPr>
            <a:r>
              <a:rPr lang="en-US" sz="2000" dirty="0"/>
              <a:t>Tools</a:t>
            </a:r>
          </a:p>
          <a:p>
            <a:pPr marL="0" lvl="0" indent="0">
              <a:buNone/>
            </a:pPr>
            <a:r>
              <a:rPr lang="en-US" sz="2000" dirty="0"/>
              <a:t>	Visual studio code</a:t>
            </a:r>
          </a:p>
          <a:p>
            <a:pPr marL="0" lvl="0" indent="0">
              <a:buNone/>
            </a:pPr>
            <a:r>
              <a:rPr lang="en-US" sz="2000" dirty="0"/>
              <a:t>	Jupiter notebook</a:t>
            </a:r>
          </a:p>
          <a:p>
            <a:pPr marL="0" lvl="0" indent="0">
              <a:buNone/>
            </a:pPr>
            <a:r>
              <a:rPr lang="en-US" sz="2000" dirty="0"/>
              <a:t>	Android studio</a:t>
            </a:r>
          </a:p>
          <a:p>
            <a:pPr lvl="0">
              <a:buFont typeface="Wingdings" panose="05000000000000000000" pitchFamily="2" charset="2"/>
              <a:buChar char="Ø"/>
            </a:pPr>
            <a:r>
              <a:rPr lang="en-US" sz="2000" dirty="0"/>
              <a:t>Technologies</a:t>
            </a:r>
          </a:p>
          <a:p>
            <a:pPr marL="0" lvl="0" indent="0">
              <a:buNone/>
            </a:pPr>
            <a:r>
              <a:rPr lang="en-US" sz="2000" dirty="0"/>
              <a:t>	Python</a:t>
            </a:r>
          </a:p>
          <a:p>
            <a:pPr marL="0" lvl="0" indent="0">
              <a:buNone/>
            </a:pPr>
            <a:r>
              <a:rPr lang="en-US" sz="2000" dirty="0"/>
              <a:t>	Dart</a:t>
            </a:r>
          </a:p>
          <a:p>
            <a:pPr marL="0" lvl="0" indent="0">
              <a:buNone/>
            </a:pPr>
            <a:r>
              <a:rPr lang="en-US" sz="2000" dirty="0"/>
              <a:t>	Flutter</a:t>
            </a:r>
          </a:p>
          <a:p>
            <a:pPr marL="0" lvl="0" indent="0">
              <a:buNone/>
            </a:pPr>
            <a:r>
              <a:rPr lang="en-US" sz="2000" dirty="0"/>
              <a:t>	TensorFlow</a:t>
            </a:r>
          </a:p>
          <a:p>
            <a:pPr marL="0" lvl="0" indent="0">
              <a:buNone/>
            </a:pPr>
            <a:r>
              <a:rPr lang="en-US" sz="2000" dirty="0"/>
              <a:t>	NumPy</a:t>
            </a:r>
          </a:p>
          <a:p>
            <a:pPr marL="0" lvl="0" indent="0">
              <a:buNone/>
            </a:pPr>
            <a:r>
              <a:rPr lang="en-US" sz="2000" dirty="0"/>
              <a:t>	Pandas</a:t>
            </a:r>
          </a:p>
          <a:p>
            <a:pPr marL="0" lvl="0" indent="0">
              <a:buNone/>
            </a:pPr>
            <a:r>
              <a:rPr lang="en-US" sz="2000" dirty="0"/>
              <a:t>	Firebase / MongoDB</a:t>
            </a:r>
            <a:endParaRPr lang="en-US" sz="2000" dirty="0">
              <a:latin typeface="Cambria (Body)"/>
              <a:ea typeface="Times New Roman" panose="02020603050405020304" pitchFamily="18" charset="0"/>
              <a:cs typeface="Latha" panose="020B0604020202020204" pitchFamily="34" charset="0"/>
            </a:endParaRPr>
          </a:p>
          <a:p>
            <a:pPr algn="just">
              <a:lnSpc>
                <a:spcPct val="150000"/>
              </a:lnSpc>
            </a:pPr>
            <a:endParaRPr lang="en-US" sz="2400" dirty="0">
              <a:latin typeface="Cambria (Body)"/>
              <a:ea typeface="Times New Roman" panose="02020603050405020304" pitchFamily="18" charset="0"/>
              <a:cs typeface="Latha" panose="020B0604020202020204" pitchFamily="34" charset="0"/>
            </a:endParaRPr>
          </a:p>
          <a:p>
            <a:pPr algn="just"/>
            <a:endParaRPr lang="en-US" dirty="0"/>
          </a:p>
        </p:txBody>
      </p:sp>
      <p:pic>
        <p:nvPicPr>
          <p:cNvPr id="11" name="Picture 10">
            <a:extLst>
              <a:ext uri="{FF2B5EF4-FFF2-40B4-BE49-F238E27FC236}">
                <a16:creationId xmlns:a16="http://schemas.microsoft.com/office/drawing/2014/main" id="{0B82F68A-CE7E-40E0-B0D0-98150B36CDFF}"/>
              </a:ext>
            </a:extLst>
          </p:cNvPr>
          <p:cNvPicPr>
            <a:picLocks noChangeAspect="1"/>
          </p:cNvPicPr>
          <p:nvPr/>
        </p:nvPicPr>
        <p:blipFill rotWithShape="1">
          <a:blip r:embed="rId2">
            <a:extLst>
              <a:ext uri="{28A0092B-C50C-407E-A947-70E740481C1C}">
                <a14:useLocalDpi xmlns:a14="http://schemas.microsoft.com/office/drawing/2010/main" val="0"/>
              </a:ext>
            </a:extLst>
          </a:blip>
          <a:srcRect l="29231"/>
          <a:stretch/>
        </p:blipFill>
        <p:spPr>
          <a:xfrm>
            <a:off x="6324600" y="-76200"/>
            <a:ext cx="5867398" cy="64008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183384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Table&#10;&#10;Description automatically generated">
            <a:extLst>
              <a:ext uri="{FF2B5EF4-FFF2-40B4-BE49-F238E27FC236}">
                <a16:creationId xmlns:a16="http://schemas.microsoft.com/office/drawing/2014/main" id="{14AC5B40-5F63-4C3F-8B5B-EC93BD49568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68335" y="1143000"/>
            <a:ext cx="11266466" cy="5140325"/>
          </a:xfrm>
        </p:spPr>
      </p:pic>
      <p:sp>
        <p:nvSpPr>
          <p:cNvPr id="10" name="Title 7">
            <a:extLst>
              <a:ext uri="{FF2B5EF4-FFF2-40B4-BE49-F238E27FC236}">
                <a16:creationId xmlns:a16="http://schemas.microsoft.com/office/drawing/2014/main" id="{F16294D8-D7C3-47E2-9D1F-9C6DD5F5706E}"/>
              </a:ext>
            </a:extLst>
          </p:cNvPr>
          <p:cNvSpPr>
            <a:spLocks noGrp="1"/>
          </p:cNvSpPr>
          <p:nvPr>
            <p:ph type="title"/>
          </p:nvPr>
        </p:nvSpPr>
        <p:spPr>
          <a:xfrm>
            <a:off x="304800" y="304800"/>
            <a:ext cx="11684000" cy="792162"/>
          </a:xfrm>
          <a:noFill/>
        </p:spPr>
        <p:txBody>
          <a:bodyPr/>
          <a:lstStyle/>
          <a:p>
            <a:r>
              <a:rPr lang="en-US" dirty="0">
                <a:solidFill>
                  <a:schemeClr val="tx1">
                    <a:lumMod val="95000"/>
                    <a:lumOff val="5000"/>
                  </a:schemeClr>
                </a:solidFill>
              </a:rPr>
              <a:t>Evidence for the competition</a:t>
            </a:r>
          </a:p>
        </p:txBody>
      </p:sp>
    </p:spTree>
    <p:extLst>
      <p:ext uri="{BB962C8B-B14F-4D97-AF65-F5344CB8AC3E}">
        <p14:creationId xmlns:p14="http://schemas.microsoft.com/office/powerpoint/2010/main" val="2385564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41CEB4A-8ACB-4038-9048-9FABCCA831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57600" y="-2286000"/>
            <a:ext cx="8534400" cy="11353800"/>
          </a:xfrm>
          <a:prstGeom prst="rect">
            <a:avLst/>
          </a:prstGeom>
        </p:spPr>
      </p:pic>
      <p:sp>
        <p:nvSpPr>
          <p:cNvPr id="2" name="Title 1">
            <a:extLst>
              <a:ext uri="{FF2B5EF4-FFF2-40B4-BE49-F238E27FC236}">
                <a16:creationId xmlns:a16="http://schemas.microsoft.com/office/drawing/2014/main" id="{D0D8D69E-797E-4373-B2B8-5F03BA36E832}"/>
              </a:ext>
            </a:extLst>
          </p:cNvPr>
          <p:cNvSpPr>
            <a:spLocks noGrp="1"/>
          </p:cNvSpPr>
          <p:nvPr>
            <p:ph type="title"/>
          </p:nvPr>
        </p:nvSpPr>
        <p:spPr>
          <a:noFill/>
        </p:spPr>
        <p:txBody>
          <a:bodyPr/>
          <a:lstStyle/>
          <a:p>
            <a:r>
              <a:rPr lang="en-US" dirty="0">
                <a:solidFill>
                  <a:schemeClr val="tx1">
                    <a:lumMod val="95000"/>
                    <a:lumOff val="5000"/>
                  </a:schemeClr>
                </a:solidFill>
                <a:latin typeface="Adobe Devanagari"/>
              </a:rPr>
              <a:t>Commercialization</a:t>
            </a:r>
            <a:endParaRPr lang="en-US" dirty="0">
              <a:solidFill>
                <a:schemeClr val="tx1">
                  <a:lumMod val="95000"/>
                  <a:lumOff val="5000"/>
                </a:schemeClr>
              </a:solidFill>
            </a:endParaRPr>
          </a:p>
        </p:txBody>
      </p:sp>
      <p:sp>
        <p:nvSpPr>
          <p:cNvPr id="3" name="Content Placeholder 2">
            <a:extLst>
              <a:ext uri="{FF2B5EF4-FFF2-40B4-BE49-F238E27FC236}">
                <a16:creationId xmlns:a16="http://schemas.microsoft.com/office/drawing/2014/main" id="{BF806713-F12E-4689-AF38-E0EF36BD50C1}"/>
              </a:ext>
            </a:extLst>
          </p:cNvPr>
          <p:cNvSpPr>
            <a:spLocks noGrp="1"/>
          </p:cNvSpPr>
          <p:nvPr>
            <p:ph idx="1"/>
          </p:nvPr>
        </p:nvSpPr>
        <p:spPr>
          <a:xfrm>
            <a:off x="533400" y="1143000"/>
            <a:ext cx="7772400" cy="5181600"/>
          </a:xfrm>
        </p:spPr>
        <p:txBody>
          <a:bodyPr vert="horz" lIns="91440" tIns="45720" rIns="91440" bIns="45720" rtlCol="0" anchor="t">
            <a:normAutofit lnSpcReduction="10000"/>
          </a:bodyPr>
          <a:lstStyle/>
          <a:p>
            <a:r>
              <a:rPr lang="en-US" sz="2400" dirty="0"/>
              <a:t>The system will be fully moved to the cloud server once it has passed its initial testing phase. The service will then be advertised and offered to potential customers.</a:t>
            </a:r>
          </a:p>
          <a:p>
            <a:pPr marL="0" indent="0">
              <a:buNone/>
            </a:pPr>
            <a:endParaRPr lang="en-US" sz="2400" dirty="0"/>
          </a:p>
          <a:p>
            <a:r>
              <a:rPr lang="en-US" sz="2400" dirty="0">
                <a:ea typeface="+mn-lt"/>
                <a:cs typeface="+mn-lt"/>
              </a:rPr>
              <a:t>Targeted users,</a:t>
            </a:r>
          </a:p>
          <a:p>
            <a:pPr lvl="2"/>
            <a:r>
              <a:rPr lang="en-US" dirty="0">
                <a:ea typeface="+mn-lt"/>
                <a:cs typeface="+mn-lt"/>
              </a:rPr>
              <a:t>People with accent issues in foreign languages</a:t>
            </a:r>
          </a:p>
          <a:p>
            <a:pPr lvl="2"/>
            <a:r>
              <a:rPr lang="en-US" dirty="0">
                <a:ea typeface="+mn-lt"/>
                <a:cs typeface="+mn-lt"/>
              </a:rPr>
              <a:t>People who cannot speak English</a:t>
            </a:r>
          </a:p>
          <a:p>
            <a:pPr lvl="2"/>
            <a:r>
              <a:rPr lang="en-US" dirty="0">
                <a:ea typeface="+mn-lt"/>
                <a:cs typeface="+mn-lt"/>
              </a:rPr>
              <a:t>People who value the Sinhala Language</a:t>
            </a:r>
          </a:p>
          <a:p>
            <a:pPr marL="914400" lvl="2" indent="0">
              <a:buNone/>
            </a:pPr>
            <a:endParaRPr lang="en-US" dirty="0"/>
          </a:p>
          <a:p>
            <a:pPr algn="just"/>
            <a:r>
              <a:rPr lang="en-US" sz="2400" dirty="0"/>
              <a:t>The deployed application to the server can be commercialized using intro video demonstrations, Facebook banners, Social media posts, and ad campaigns.</a:t>
            </a:r>
          </a:p>
          <a:p>
            <a:pPr marL="1028700" lvl="1">
              <a:buFont typeface="Wingdings,Sans-Serif"/>
              <a:buChar char="ü"/>
            </a:pPr>
            <a:endParaRPr lang="en-US" sz="2400" dirty="0"/>
          </a:p>
          <a:p>
            <a:pPr marL="0" indent="0">
              <a:buNone/>
            </a:pPr>
            <a:endParaRPr lang="en-US" sz="2400" dirty="0">
              <a:ea typeface="+mn-lt"/>
              <a:cs typeface="+mn-lt"/>
            </a:endParaRPr>
          </a:p>
          <a:p>
            <a:pPr lvl="1" indent="0">
              <a:buNone/>
            </a:pPr>
            <a:endParaRPr lang="en-US" sz="2400" dirty="0">
              <a:ea typeface="+mn-lt"/>
              <a:cs typeface="+mn-lt"/>
            </a:endParaRPr>
          </a:p>
          <a:p>
            <a:endParaRPr lang="en-US" sz="2400" dirty="0"/>
          </a:p>
          <a:p>
            <a:pPr lvl="1">
              <a:buFont typeface="Wingdings" pitchFamily="2" charset="2"/>
              <a:buChar char="ü"/>
            </a:pPr>
            <a:endParaRPr lang="en-US" dirty="0"/>
          </a:p>
        </p:txBody>
      </p:sp>
      <p:pic>
        <p:nvPicPr>
          <p:cNvPr id="5" name="Picture 4" descr="Icon&#10;&#10;Description automatically generated">
            <a:extLst>
              <a:ext uri="{FF2B5EF4-FFF2-40B4-BE49-F238E27FC236}">
                <a16:creationId xmlns:a16="http://schemas.microsoft.com/office/drawing/2014/main" id="{08F07476-AF06-42C9-9D28-D0F75E45D48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319" t="2437" r="9577" b="2523"/>
          <a:stretch/>
        </p:blipFill>
        <p:spPr>
          <a:xfrm>
            <a:off x="533400" y="222903"/>
            <a:ext cx="838200" cy="860258"/>
          </a:xfrm>
          <a:prstGeom prst="rect">
            <a:avLst/>
          </a:prstGeom>
        </p:spPr>
      </p:pic>
    </p:spTree>
    <p:extLst>
      <p:ext uri="{BB962C8B-B14F-4D97-AF65-F5344CB8AC3E}">
        <p14:creationId xmlns:p14="http://schemas.microsoft.com/office/powerpoint/2010/main" val="2648767407"/>
      </p:ext>
    </p:extLst>
  </p:cSld>
  <p:clrMapOvr>
    <a:masterClrMapping/>
  </p:clrMapOvr>
</p:sld>
</file>

<file path=ppt/theme/theme1.xml><?xml version="1.0" encoding="utf-8"?>
<a:theme xmlns:a="http://schemas.openxmlformats.org/drawingml/2006/main" name="Office Theme">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Office 2">
      <a:majorFont>
        <a:latin typeface="Calibri"/>
        <a:ea typeface=""/>
        <a:cs typeface=""/>
        <a:font script="Jpan" typeface="HGｺﾞｼｯｸM"/>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mbria"/>
        <a:ea typeface=""/>
        <a:cs typeface=""/>
        <a:font script="Jpan" typeface="HG明朝B"/>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Apothecary">
      <a:fillStyleLst>
        <a:solidFill>
          <a:schemeClr val="phClr"/>
        </a:solidFill>
        <a:gradFill rotWithShape="1">
          <a:gsLst>
            <a:gs pos="0">
              <a:schemeClr val="phClr">
                <a:tint val="1000"/>
                <a:satMod val="100000"/>
              </a:schemeClr>
            </a:gs>
            <a:gs pos="68000">
              <a:schemeClr val="phClr">
                <a:tint val="77000"/>
                <a:satMod val="100000"/>
              </a:schemeClr>
            </a:gs>
            <a:gs pos="81000">
              <a:schemeClr val="phClr">
                <a:tint val="79000"/>
                <a:satMod val="100000"/>
              </a:schemeClr>
            </a:gs>
            <a:gs pos="86000">
              <a:schemeClr val="phClr">
                <a:tint val="73000"/>
                <a:satMod val="100000"/>
              </a:schemeClr>
            </a:gs>
            <a:gs pos="100000">
              <a:schemeClr val="phClr">
                <a:tint val="35000"/>
                <a:satMod val="100000"/>
              </a:schemeClr>
            </a:gs>
          </a:gsLst>
          <a:lin ang="5400000" scaled="0"/>
        </a:gradFill>
        <a:gradFill rotWithShape="1">
          <a:gsLst>
            <a:gs pos="0">
              <a:schemeClr val="phClr">
                <a:tint val="73000"/>
                <a:shade val="100000"/>
                <a:satMod val="150000"/>
              </a:schemeClr>
            </a:gs>
            <a:gs pos="25000">
              <a:schemeClr val="phClr">
                <a:tint val="96000"/>
                <a:shade val="80000"/>
                <a:satMod val="105000"/>
              </a:schemeClr>
            </a:gs>
            <a:gs pos="38000">
              <a:schemeClr val="phClr">
                <a:tint val="96000"/>
                <a:shade val="59000"/>
                <a:satMod val="120000"/>
              </a:schemeClr>
            </a:gs>
            <a:gs pos="55000">
              <a:schemeClr val="phClr">
                <a:tint val="100000"/>
                <a:shade val="57000"/>
                <a:satMod val="120000"/>
              </a:schemeClr>
            </a:gs>
            <a:gs pos="80000">
              <a:schemeClr val="phClr">
                <a:tint val="100000"/>
                <a:shade val="56000"/>
                <a:satMod val="145000"/>
              </a:schemeClr>
            </a:gs>
            <a:gs pos="88000">
              <a:schemeClr val="phClr">
                <a:tint val="100000"/>
                <a:shade val="63000"/>
                <a:satMod val="160000"/>
              </a:schemeClr>
            </a:gs>
            <a:gs pos="100000">
              <a:schemeClr val="phClr">
                <a:tint val="99000"/>
                <a:shade val="100000"/>
                <a:satMod val="155000"/>
              </a:schemeClr>
            </a:gs>
          </a:gsLst>
          <a:lin ang="54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scene3d>
            <a:camera prst="orthographicFront">
              <a:rot lat="0" lon="0" rev="0"/>
            </a:camera>
            <a:lightRig rig="glow" dir="tl">
              <a:rot lat="0" lon="0" rev="1800000"/>
            </a:lightRig>
          </a:scene3d>
          <a:sp3d contourW="10160" prstMaterial="dkEdge">
            <a:bevelT w="0" h="0" prst="angle"/>
            <a:contourClr>
              <a:schemeClr val="phClr">
                <a:shade val="30000"/>
                <a:satMod val="150000"/>
              </a:schemeClr>
            </a:contourClr>
          </a:sp3d>
        </a:effectStyle>
        <a:effectStyle>
          <a:effectLst>
            <a:glow rad="50800">
              <a:schemeClr val="phClr">
                <a:tint val="68000"/>
                <a:shade val="93000"/>
                <a:alpha val="37000"/>
                <a:satMod val="250000"/>
              </a:schemeClr>
            </a:glow>
          </a:effectLst>
          <a:scene3d>
            <a:camera prst="orthographicFront">
              <a:rot lat="0" lon="0" rev="0"/>
            </a:camera>
            <a:lightRig rig="glow" dir="t">
              <a:rot lat="0" lon="0" rev="1800000"/>
            </a:lightRig>
          </a:scene3d>
          <a:sp3d contourW="10160" prstMaterial="dkEdge">
            <a:bevelT w="20320" h="19050" prst="angle"/>
            <a:contourClr>
              <a:schemeClr val="phClr">
                <a:shade val="30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resentation1" id="{D08376A6-FCE2-4A8E-BFFF-11B69BD93976}" vid="{0A5F165D-9E14-4628-BA29-A51D7051FDC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TaxCatchAll xmlns="db72c12f-87a4-44ab-bbc5-4cc8306b158a" xsi:nil="true"/>
    <lcf76f155ced4ddcb4097134ff3c332f xmlns="78bd6dbf-34e2-4ad5-a201-56ef37f8caa2">
      <Terms xmlns="http://schemas.microsoft.com/office/infopath/2007/PartnerControls"/>
    </lcf76f155ced4ddcb4097134ff3c332f>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A5FC9859AF96E64A9727D8D6B570C786" ma:contentTypeVersion="15" ma:contentTypeDescription="Create a new document." ma:contentTypeScope="" ma:versionID="8758a8c0aa0ee5e2449a5e1b11cbea68">
  <xsd:schema xmlns:xsd="http://www.w3.org/2001/XMLSchema" xmlns:xs="http://www.w3.org/2001/XMLSchema" xmlns:p="http://schemas.microsoft.com/office/2006/metadata/properties" xmlns:ns2="db72c12f-87a4-44ab-bbc5-4cc8306b158a" xmlns:ns3="78bd6dbf-34e2-4ad5-a201-56ef37f8caa2" targetNamespace="http://schemas.microsoft.com/office/2006/metadata/properties" ma:root="true" ma:fieldsID="84ed940fd8a359e50ed93e6fbc1e5d56" ns2:_="" ns3:_="">
    <xsd:import namespace="db72c12f-87a4-44ab-bbc5-4cc8306b158a"/>
    <xsd:import namespace="78bd6dbf-34e2-4ad5-a201-56ef37f8caa2"/>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AutoKeyPoints" minOccurs="0"/>
                <xsd:element ref="ns3:MediaServiceKeyPoints" minOccurs="0"/>
                <xsd:element ref="ns3:MediaLengthInSeconds" minOccurs="0"/>
                <xsd:element ref="ns3:MediaServiceOCR" minOccurs="0"/>
                <xsd:element ref="ns3:MediaServiceGenerationTime" minOccurs="0"/>
                <xsd:element ref="ns3:MediaServiceEventHashCode" minOccurs="0"/>
                <xsd:element ref="ns3:MediaServiceDateTaken" minOccurs="0"/>
                <xsd:element ref="ns3:lcf76f155ced4ddcb4097134ff3c332f" minOccurs="0"/>
                <xsd:element ref="ns2: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b72c12f-87a4-44ab-bbc5-4cc8306b158a"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TaxCatchAll" ma:index="21" nillable="true" ma:displayName="Taxonomy Catch All Column" ma:hidden="true" ma:list="{4a90b710-f748-4220-b362-4102ae550bf9}" ma:internalName="TaxCatchAll" ma:showField="CatchAllData" ma:web="db72c12f-87a4-44ab-bbc5-4cc8306b158a">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78bd6dbf-34e2-4ad5-a201-56ef37f8caa2"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LengthInSeconds" ma:index="14" nillable="true" ma:displayName="MediaLengthInSeconds" ma:hidden="true" ma:internalName="MediaLengthInSeconds" ma:readOnly="true">
      <xsd:simpleType>
        <xsd:restriction base="dms:Unknown"/>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hidden="true" ma:internalName="MediaServiceDateTaken" ma:readOnly="true">
      <xsd:simpleType>
        <xsd:restriction base="dms:Text"/>
      </xsd:simpleType>
    </xsd:element>
    <xsd:element name="lcf76f155ced4ddcb4097134ff3c332f" ma:index="20" nillable="true" ma:taxonomy="true" ma:internalName="lcf76f155ced4ddcb4097134ff3c332f" ma:taxonomyFieldName="MediaServiceImageTags" ma:displayName="Image Tags" ma:readOnly="false" ma:fieldId="{5cf76f15-5ced-4ddc-b409-7134ff3c332f}" ma:taxonomyMulti="true" ma:sspId="7c8a686f-bba2-44f2-819b-edf0b3003fbd" ma:termSetId="09814cd3-568e-fe90-9814-8d621ff8fb84" ma:anchorId="fba54fb3-c3e1-fe81-a776-ca4b69148c4d" ma:open="true" ma:isKeyword="false">
      <xsd:complexType>
        <xsd:sequence>
          <xsd:element ref="pc:Terms" minOccurs="0" maxOccurs="1"/>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B5CD2EB-FFFF-4AB7-993D-6C5B473FE2E0}">
  <ds:schemaRefs>
    <ds:schemaRef ds:uri="http://schemas.microsoft.com/sharepoint/v3/contenttype/forms"/>
  </ds:schemaRefs>
</ds:datastoreItem>
</file>

<file path=customXml/itemProps2.xml><?xml version="1.0" encoding="utf-8"?>
<ds:datastoreItem xmlns:ds="http://schemas.openxmlformats.org/officeDocument/2006/customXml" ds:itemID="{D33ACF08-F83E-4F84-8E08-2B34682FEE05}">
  <ds:schemaRefs>
    <ds:schemaRef ds:uri="http://schemas.microsoft.com/office/2006/documentManagement/types"/>
    <ds:schemaRef ds:uri="http://schemas.microsoft.com/office/infopath/2007/PartnerControls"/>
    <ds:schemaRef ds:uri="6432e2c3-c21b-44ba-9b2e-bfd3b77077b7"/>
    <ds:schemaRef ds:uri="http://purl.org/dc/elements/1.1/"/>
    <ds:schemaRef ds:uri="http://schemas.microsoft.com/office/2006/metadata/properties"/>
    <ds:schemaRef ds:uri="2a73232b-d66a-445b-a5eb-6c5343a4f429"/>
    <ds:schemaRef ds:uri="http://purl.org/dc/terms/"/>
    <ds:schemaRef ds:uri="http://schemas.openxmlformats.org/package/2006/metadata/core-properties"/>
    <ds:schemaRef ds:uri="http://www.w3.org/XML/1998/namespace"/>
    <ds:schemaRef ds:uri="http://purl.org/dc/dcmitype/"/>
  </ds:schemaRefs>
</ds:datastoreItem>
</file>

<file path=customXml/itemProps3.xml><?xml version="1.0" encoding="utf-8"?>
<ds:datastoreItem xmlns:ds="http://schemas.openxmlformats.org/officeDocument/2006/customXml" ds:itemID="{F8860DB8-C7E1-4D32-8A3F-FA1EF13C9FEF}"/>
</file>

<file path=docProps/app.xml><?xml version="1.0" encoding="utf-8"?>
<Properties xmlns="http://schemas.openxmlformats.org/officeDocument/2006/extended-properties" xmlns:vt="http://schemas.openxmlformats.org/officeDocument/2006/docPropsVTypes">
  <Template>TM03457452[[fn=Celestial]]</Template>
  <TotalTime>4320</TotalTime>
  <Words>4017</Words>
  <Application>Microsoft Office PowerPoint</Application>
  <PresentationFormat>Widescreen</PresentationFormat>
  <Paragraphs>670</Paragraphs>
  <Slides>59</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59</vt:i4>
      </vt:variant>
    </vt:vector>
  </HeadingPairs>
  <TitlesOfParts>
    <vt:vector size="70" baseType="lpstr">
      <vt:lpstr>Adobe Devanagari</vt:lpstr>
      <vt:lpstr>Arial</vt:lpstr>
      <vt:lpstr>Calibri</vt:lpstr>
      <vt:lpstr>Calibri Light</vt:lpstr>
      <vt:lpstr>Cambria</vt:lpstr>
      <vt:lpstr>Cambria (Body)</vt:lpstr>
      <vt:lpstr>Poppins</vt:lpstr>
      <vt:lpstr>Times New Roman</vt:lpstr>
      <vt:lpstr>Wingdings</vt:lpstr>
      <vt:lpstr>Wingdings,Sans-Serif</vt:lpstr>
      <vt:lpstr>Office Theme</vt:lpstr>
      <vt:lpstr> Automated Sinhala Voice Assistant to manage tasks using Natural Language Processing   </vt:lpstr>
      <vt:lpstr>Introduction</vt:lpstr>
      <vt:lpstr>Research Problem</vt:lpstr>
      <vt:lpstr>Research Gap</vt:lpstr>
      <vt:lpstr>Objectives</vt:lpstr>
      <vt:lpstr>Overall System Overview Diagram</vt:lpstr>
      <vt:lpstr>Technologies and Tools</vt:lpstr>
      <vt:lpstr>Evidence for the competition</vt:lpstr>
      <vt:lpstr>Commercialization</vt:lpstr>
      <vt:lpstr>References</vt:lpstr>
      <vt:lpstr>IT19808994 | Bandara V.D.</vt:lpstr>
      <vt:lpstr>INTRODUCTION</vt:lpstr>
      <vt:lpstr>Research Questions</vt:lpstr>
      <vt:lpstr>Research Gap</vt:lpstr>
      <vt:lpstr>Specific and Sub Objectives</vt:lpstr>
      <vt:lpstr>METHODOLOGY</vt:lpstr>
      <vt:lpstr>System Overview Diagram</vt:lpstr>
      <vt:lpstr>Technologies/ Techniques/ Algorithms</vt:lpstr>
      <vt:lpstr>Requirements</vt:lpstr>
      <vt:lpstr>Work Breakdown Structure</vt:lpstr>
      <vt:lpstr>Completion of the project</vt:lpstr>
      <vt:lpstr>References</vt:lpstr>
      <vt:lpstr>IT19216010 | herath h.m.c.p.</vt:lpstr>
      <vt:lpstr>INTRODUCTION</vt:lpstr>
      <vt:lpstr>Research Questions</vt:lpstr>
      <vt:lpstr>PowerPoint Presentation</vt:lpstr>
      <vt:lpstr>Specific and Sub Objectives</vt:lpstr>
      <vt:lpstr>METHODOLOGY</vt:lpstr>
      <vt:lpstr>System Overview Diagram</vt:lpstr>
      <vt:lpstr>Technologies/ Techniques/ Algorithms</vt:lpstr>
      <vt:lpstr>Requirements</vt:lpstr>
      <vt:lpstr>Work Breakdown Structure</vt:lpstr>
      <vt:lpstr>Evidence for the competition</vt:lpstr>
      <vt:lpstr>References</vt:lpstr>
      <vt:lpstr>IT19159768 | Nirash J.m.i</vt:lpstr>
      <vt:lpstr>INTRODUCTION</vt:lpstr>
      <vt:lpstr>Research Questions</vt:lpstr>
      <vt:lpstr>PowerPoint Presentation</vt:lpstr>
      <vt:lpstr>Specific and Sub Objectives</vt:lpstr>
      <vt:lpstr>METHODOLOGY</vt:lpstr>
      <vt:lpstr>System Overview Diagram</vt:lpstr>
      <vt:lpstr>PowerPoint Presentation</vt:lpstr>
      <vt:lpstr>Requirements</vt:lpstr>
      <vt:lpstr>Work Breakdown Structure</vt:lpstr>
      <vt:lpstr>Evidence for the competition</vt:lpstr>
      <vt:lpstr>References</vt:lpstr>
      <vt:lpstr>IT19152592 | Senarathne k.h.i.r.</vt:lpstr>
      <vt:lpstr>INTRODUCTION</vt:lpstr>
      <vt:lpstr>Research Questions</vt:lpstr>
      <vt:lpstr>PowerPoint Presentation</vt:lpstr>
      <vt:lpstr>Specific and Sub Objectives</vt:lpstr>
      <vt:lpstr>METHODOLOGY</vt:lpstr>
      <vt:lpstr>System Overview Diagram</vt:lpstr>
      <vt:lpstr>Technologies/ Techniques/ Algorithms</vt:lpstr>
      <vt:lpstr>Requirements</vt:lpstr>
      <vt:lpstr>Work Breakdown Structure</vt:lpstr>
      <vt:lpstr>Evidence for the competition</vt:lpstr>
      <vt:lpstr>References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Automated Sinhala Voice Assistant to manage tasks using Natural Language Processing</dc:title>
  <dc:creator>Senarathne K.H.I.R. it19152592</dc:creator>
  <cp:lastModifiedBy>Senarathne K.H.I.R. it19152592</cp:lastModifiedBy>
  <cp:revision>127</cp:revision>
  <dcterms:created xsi:type="dcterms:W3CDTF">2022-01-30T16:00:55Z</dcterms:created>
  <dcterms:modified xsi:type="dcterms:W3CDTF">2022-02-03T07:24:26Z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0x010100A5FC9859AF96E64A9727D8D6B570C786</vt:lpwstr>
  </property>
  <property fmtid="{D5CDD505-2E9C-101B-9397-08002B2CF9AE}" pid="3" name="MediaServiceImageTags">
    <vt:lpwstr/>
  </property>
</Properties>
</file>